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2" r:id="rId3"/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</p:sldIdLst>
  <p:sldSz cy="6858000" cx="9906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2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160" Type="http://schemas.openxmlformats.org/officeDocument/2006/relationships/slide" Target="slides/slide155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slide" Target="slides/slide154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7312" lvl="1" marL="455613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7312" lvl="2" marL="912813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7312" lvl="3" marL="1370013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7313" lvl="4" marL="1827213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7312" lvl="1" marL="455613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7312" lvl="2" marL="912813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7312" lvl="3" marL="1370013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7313" lvl="4" marL="1827213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7312" lvl="1" marL="455613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7312" lvl="2" marL="912813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7312" lvl="3" marL="1370013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7313" lvl="4" marL="1827213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4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f417b11e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1f417b11eb_0_50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1e1a5e68e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g1e1a5e68eb_0_45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1e1a5e68e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g1e1a5e68eb_0_65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1e1a5e68eb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g1e1a5e68eb_0_72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1e1a5e68e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g1e1a5e68eb_0_99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1e1a5e68eb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g1e1a5e68eb_0_105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1e1a5e68eb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g1e1a5e68eb_0_112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1e1a5e68eb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5" name="Google Shape;1435;g1e1a5e68eb_0_130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1e1a5e68eb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g1e1a5e68eb_0_148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1e1a5e68eb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g1e1a5e68eb_0_166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1e1a5e68eb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g1e1a5e68eb_0_267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f417b11e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1f417b11eb_0_58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1e1a5e68eb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g1e1a5e68eb_0_284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1e1a5e68eb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g1e1a5e68eb_0_303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1e1a5e68eb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g1e1a5e68eb_0_338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1e1a5e68eb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2" name="Google Shape;1542;g1e1a5e68eb_0_324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g1e1a5e68eb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g1e1a5e68eb_0_352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1e1a5e68eb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g1e1a5e68eb_0_366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1e1a5e68eb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g1e1a5e68eb_0_381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1e1a5e68eb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g1e1a5e68eb_0_396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1e1a5e68eb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g1e1a5e68eb_0_413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1e1a5e68eb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g1e1a5e68eb_0_428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22bc2353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222bc23538_0_8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g1e1a5e68eb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g1e1a5e68eb_0_444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1e1a5e68eb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g1e1a5e68eb_0_460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1e1a5e68eb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g1e1a5e68eb_0_477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g1e1a5e68eb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g1e1a5e68eb_0_509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3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g1e1a5e68eb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5" name="Google Shape;1725;g1e1a5e68eb_0_527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1e1a5e68eb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g1e1a5e68eb_0_545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g1e1a5e68eb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2" name="Google Shape;1762;g1e1a5e68eb_0_184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g1e1a5e68eb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0" name="Google Shape;1780;g1e1a5e68eb_0_201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g1e1a5e68eb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4" name="Google Shape;1794;g1e1a5e68eb_0_218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g1e1a5e68eb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g1e1a5e68eb_0_250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22bc2353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22bc23538_0_18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1e1a5e68eb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6" name="Google Shape;1816;g1e1a5e68eb_0_571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1e1a5e68eb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3" name="Google Shape;1833;g1e1a5e68eb_0_647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g1e1a5e68eb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2" name="Google Shape;1852;g1e1a5e68eb_0_681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1e1a5e68eb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1" name="Google Shape;1871;g1e1a5e68eb_0_699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g1e1a5e68eb_0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9" name="Google Shape;1879;g1e1a5e68eb_0_706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g1e1a5e68eb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5" name="Google Shape;1885;g1e1a5e68eb_0_591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g1e1a5e68eb_0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g1e1a5e68eb_0_721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g1e1a5e68eb_0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g1e1a5e68eb_0_728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g1e1a5e68eb_0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g1e1a5e68eb_0_758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0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1e1a5e68eb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2" name="Google Shape;1962;g1e1a5e68eb_0_776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22bc2353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222bc23538_0_27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g1e1a5e68eb_0_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1" name="Google Shape;1981;g1e1a5e68eb_0_794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g1e1a5e68eb_0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Google Shape;1988;g1e1a5e68eb_0_801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g1e1a5e68eb_0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4" name="Google Shape;1994;g1e1a5e68eb_0_810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g1e1a5e68eb_0_8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8" name="Google Shape;2018;g1e1a5e68eb_0_833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g1e1a5e68eb_0_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4" name="Google Shape;2024;g1e1a5e68eb_0_838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0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g1e3bfc44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2" name="Google Shape;2052;g1e3bfc4457_0_0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g1e3bfc445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1" name="Google Shape;2061;g1e3bfc4457_0_8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g1e3bfc445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1" name="Google Shape;2071;g1e3bfc4457_0_16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g1e3bfc445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2" name="Google Shape;2082;g1e3bfc4457_0_25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8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1e3bfc445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0" name="Google Shape;2090;g1e3bfc4457_0_31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22bc2353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222bc23538_0_36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1e3bfc445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8" name="Google Shape;2098;g1e3bfc4457_0_37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7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g1e3bfc445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9" name="Google Shape;2109;g1e3bfc4457_0_46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1e3bfc445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4" name="Google Shape;2134;g1e3bfc4457_0_69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g1e3bfc445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g1e3bfc4457_0_86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g1e3bfc4457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7" name="Google Shape;2167;g1e3bfc4457_0_98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g1e3bfc4457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7" name="Google Shape;2187;g1e3bfc4457_0_117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22bc235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222bc23538_0_0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22bc2353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222bc23538_0_47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22bc2353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222bc23538_0_56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22bc2353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222bc23538_0_63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c9ba93182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g1c9ba93182_1_3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22bc2353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222bc23538_0_70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22bc2353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222bc23538_0_83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22bc23538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222bc23538_0_92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22bc23538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222bc23538_0_100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22bc2353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222bc23538_0_108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22bc23538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222bc23538_0_116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22bc23538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222bc23538_0_124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22bc23538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222bc23538_0_132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22bc23538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222bc23538_0_148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22bc23538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222bc23538_0_163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f417b11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g1f417b11eb_0_0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22bc23538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222bc23538_0_180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22bc23538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222bc23538_0_188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22bc23538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222bc23538_0_196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22bc23538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222bc23538_0_204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22bc23538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222bc23538_0_212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22bc23538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222bc23538_0_220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22bc23538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222bc23538_0_247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22bc23538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222bc23538_0_228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22bc23538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222bc23538_0_267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22bc23538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222bc23538_0_274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f417b11e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g1f417b11eb_0_6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22bc23538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222bc23538_0_281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e281743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1e28174374_0_0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e2817437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1e28174374_0_7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e2817437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1e28174374_0_15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e2817437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1e28174374_0_23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e2817437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1e28174374_0_31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e2817437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1e28174374_0_41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22bc23538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222bc23538_0_298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22bc23538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222bc23538_0_307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dfcc3a3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1dfcc3a307_0_0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f417b11e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g1f417b11eb_0_12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dfcc3a30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1dfcc3a307_0_8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dfcc3a30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1dfcc3a307_0_16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dfcc3a30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1dfcc3a307_0_24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dfcc3a30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g1dfcc3a307_0_42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dfcc3a30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g1dfcc3a307_0_60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dfcc3a30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g1dfcc3a307_0_69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dfcc3a307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g1dfcc3a307_0_96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dfcc3a307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g1dfcc3a307_0_103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dfcc3a307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g1dfcc3a307_0_112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dfcc3a307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g1dfcc3a307_0_123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f417b11e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g1f417b11eb_0_18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dfcc3a307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g1dfcc3a307_0_144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dfcc3a307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g1dfcc3a307_0_194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dfcc3a307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g1dfcc3a307_0_233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dfcc3a307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g1dfcc3a307_0_289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dfcc3a307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g1dfcc3a307_0_327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dfcc3a307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g1dfcc3a307_0_364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dfcc3a307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g1dfcc3a307_0_403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1dfcc3a307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g1dfcc3a307_0_441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1dfcc3a307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g1dfcc3a307_0_465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1dfcc3a307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g1dfcc3a307_0_485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f417b11e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1f417b11eb_0_31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dfcc3a307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g1dfcc3a307_0_507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1dfcc3a307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g1dfcc3a307_0_529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1dfcc3a307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g1dfcc3a307_0_551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1dfcc3a307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g1dfcc3a307_0_573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1dfcc3a307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g1dfcc3a307_0_595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1dfcc3a307_0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g1dfcc3a307_0_637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1dfcc3a307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g1dfcc3a307_0_678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1dfcc3a307_0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g1dfcc3a307_0_739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1dfcc3a307_0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g1dfcc3a307_0_749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1dfcc3a307_0_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g1dfcc3a307_0_760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f417b11e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1f417b11eb_0_37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1dfcc3a307_0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g1dfcc3a307_0_775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1dfcc3a307_0_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g1dfcc3a307_0_786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1dfcc3a307_0_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g1dfcc3a307_0_796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1dfcc3a307_0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g1dfcc3a307_0_807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1dfcc3a307_0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g1dfcc3a307_0_818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1dfcc3a307_0_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g1dfcc3a307_0_828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1dfcc3a307_0_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g1dfcc3a307_0_836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1e192246d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g1e192246df_0_26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1e192246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g1e192246df_0_0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1e192246d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g1e192246df_0_35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f417b11e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1f417b11eb_0_43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1e192246d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g1e192246df_0_44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e192246d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g1e192246df_0_68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1e192246df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g1e192246df_0_92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1e192246df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g1e192246df_0_115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1e192246d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g1e192246df_0_53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1e192246d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g1e192246df_0_61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1e192246df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g1e192246df_0_138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1e192246d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g1e192246df_0_145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1e192246df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g1e192246df_0_152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1e1a5e68e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g1e1a5e68eb_0_25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solidFill>
          <a:schemeClr val="lt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742950" y="2130425"/>
            <a:ext cx="84201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1pPr>
            <a:lvl2pPr indent="0" lvl="1" marL="457200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2pPr>
            <a:lvl3pPr indent="0" lvl="2" marL="914400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3pPr>
            <a:lvl4pPr indent="0" lvl="3" marL="1371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4pPr>
            <a:lvl5pPr indent="0" lvl="4" marL="18288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66450" y="6240275"/>
            <a:ext cx="1826700" cy="42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5815722"/>
            <a:ext cx="2568400" cy="127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olo" showMasterSp="0">
  <p:cSld name="MIolo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216000" y="476672"/>
            <a:ext cx="9194700" cy="6340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3"/>
          <p:cNvSpPr txBox="1"/>
          <p:nvPr/>
        </p:nvSpPr>
        <p:spPr>
          <a:xfrm>
            <a:off x="144003" y="127675"/>
            <a:ext cx="8804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dk1"/>
                </a:solidFill>
              </a:rPr>
              <a:t>Algoritmos e Estruturas de Dados III</a:t>
            </a:r>
            <a:r>
              <a:rPr b="1" lang="pt-BR" sz="1300">
                <a:solidFill>
                  <a:schemeClr val="dk1"/>
                </a:solidFill>
              </a:rPr>
              <a:t> - Prof: Lucas Grassano Lattari (lucas.lattari@ifsudestemg.edu.br)</a:t>
            </a:r>
            <a:endParaRPr b="1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216000" y="1484784"/>
            <a:ext cx="9194700" cy="45979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cxnSp>
        <p:nvCxnSpPr>
          <p:cNvPr id="23" name="Google Shape;23;p3"/>
          <p:cNvCxnSpPr/>
          <p:nvPr/>
        </p:nvCxnSpPr>
        <p:spPr>
          <a:xfrm>
            <a:off x="153988" y="434975"/>
            <a:ext cx="8640900" cy="1500"/>
          </a:xfrm>
          <a:prstGeom prst="straightConnector1">
            <a:avLst/>
          </a:prstGeom>
          <a:noFill/>
          <a:ln cap="flat" cmpd="sng" w="9525">
            <a:solidFill>
              <a:srgbClr val="17375E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ctrTitle"/>
          </p:nvPr>
        </p:nvSpPr>
        <p:spPr>
          <a:xfrm>
            <a:off x="742950" y="2130425"/>
            <a:ext cx="84201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1pPr>
            <a:lvl2pPr indent="0" lvl="1" marL="457200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2pPr>
            <a:lvl3pPr indent="0" lvl="2" marL="914400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3pPr>
            <a:lvl4pPr indent="0" lvl="3" marL="1371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4pPr>
            <a:lvl5pPr indent="0" lvl="4" marL="18288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9pPr>
          </a:lstStyle>
          <a:p/>
        </p:txBody>
      </p:sp>
      <p:pic>
        <p:nvPicPr>
          <p:cNvPr id="31" name="Google Shape;3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66450" y="6240275"/>
            <a:ext cx="1826700" cy="42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5815722"/>
            <a:ext cx="2568400" cy="127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olo" showMasterSp="0">
  <p:cSld name="MIolo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216000" y="476672"/>
            <a:ext cx="91947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" name="Google Shape;35;p6"/>
          <p:cNvSpPr txBox="1"/>
          <p:nvPr/>
        </p:nvSpPr>
        <p:spPr>
          <a:xfrm>
            <a:off x="144003" y="127675"/>
            <a:ext cx="8804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</a:rPr>
              <a:t>Algoritmos e Estruturas de Dados III</a:t>
            </a:r>
            <a:r>
              <a:rPr b="1" lang="pt-BR">
                <a:solidFill>
                  <a:schemeClr val="dk1"/>
                </a:solidFill>
              </a:rPr>
              <a:t>- Prof: Lucas Grassano Lattari (lucas.lattari@ifsudestemg.edu.br)</a:t>
            </a:r>
            <a:endParaRPr b="1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216000" y="1484784"/>
            <a:ext cx="91947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cxnSp>
        <p:nvCxnSpPr>
          <p:cNvPr id="38" name="Google Shape;38;p6"/>
          <p:cNvCxnSpPr/>
          <p:nvPr/>
        </p:nvCxnSpPr>
        <p:spPr>
          <a:xfrm>
            <a:off x="153988" y="434975"/>
            <a:ext cx="8640900" cy="1500"/>
          </a:xfrm>
          <a:prstGeom prst="straightConnector1">
            <a:avLst/>
          </a:prstGeom>
          <a:noFill/>
          <a:ln cap="flat" cmpd="sng" w="9525">
            <a:solidFill>
              <a:srgbClr val="17375E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1"/>
          <p:cNvCxnSpPr/>
          <p:nvPr/>
        </p:nvCxnSpPr>
        <p:spPr>
          <a:xfrm>
            <a:off x="153988" y="434975"/>
            <a:ext cx="8640900" cy="1500"/>
          </a:xfrm>
          <a:prstGeom prst="straightConnector1">
            <a:avLst/>
          </a:prstGeom>
          <a:noFill/>
          <a:ln cap="flat" cmpd="sng" w="9525">
            <a:solidFill>
              <a:srgbClr val="17375E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" name="Google Shape;11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2259625" y="6277875"/>
            <a:ext cx="1826700" cy="42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5994583"/>
            <a:ext cx="2046225" cy="10141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4"/>
          <p:cNvCxnSpPr/>
          <p:nvPr/>
        </p:nvCxnSpPr>
        <p:spPr>
          <a:xfrm>
            <a:off x="153988" y="434975"/>
            <a:ext cx="8640900" cy="1500"/>
          </a:xfrm>
          <a:prstGeom prst="straightConnector1">
            <a:avLst/>
          </a:prstGeom>
          <a:noFill/>
          <a:ln cap="flat" cmpd="sng" w="9525">
            <a:solidFill>
              <a:srgbClr val="17375E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6" name="Google Shape;26;p4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2259625" y="6277875"/>
            <a:ext cx="1826700" cy="42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5994583"/>
            <a:ext cx="2046225" cy="10141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3"/>
    <p:sldLayoutId id="2147483651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lucas.lattari@ifsudestemg.edu.br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43.gif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25.gif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30.png"/><Relationship Id="rId4" Type="http://schemas.openxmlformats.org/officeDocument/2006/relationships/image" Target="../media/image38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35.png"/><Relationship Id="rId4" Type="http://schemas.openxmlformats.org/officeDocument/2006/relationships/image" Target="../media/image39.png"/><Relationship Id="rId5" Type="http://schemas.openxmlformats.org/officeDocument/2006/relationships/image" Target="../media/image30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Relationship Id="rId5" Type="http://schemas.openxmlformats.org/officeDocument/2006/relationships/image" Target="../media/image30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10" Type="http://schemas.openxmlformats.org/officeDocument/2006/relationships/image" Target="../media/image30.png"/><Relationship Id="rId9" Type="http://schemas.openxmlformats.org/officeDocument/2006/relationships/image" Target="../media/image40.png"/><Relationship Id="rId5" Type="http://schemas.openxmlformats.org/officeDocument/2006/relationships/image" Target="../media/image34.png"/><Relationship Id="rId6" Type="http://schemas.openxmlformats.org/officeDocument/2006/relationships/image" Target="../media/image48.png"/><Relationship Id="rId7" Type="http://schemas.openxmlformats.org/officeDocument/2006/relationships/image" Target="../media/image36.png"/><Relationship Id="rId8" Type="http://schemas.openxmlformats.org/officeDocument/2006/relationships/image" Target="../media/image44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42.png"/><Relationship Id="rId4" Type="http://schemas.openxmlformats.org/officeDocument/2006/relationships/image" Target="../media/image37.png"/><Relationship Id="rId5" Type="http://schemas.openxmlformats.org/officeDocument/2006/relationships/image" Target="../media/image47.png"/><Relationship Id="rId6" Type="http://schemas.openxmlformats.org/officeDocument/2006/relationships/image" Target="../media/image45.png"/><Relationship Id="rId7" Type="http://schemas.openxmlformats.org/officeDocument/2006/relationships/image" Target="../media/image40.png"/><Relationship Id="rId8" Type="http://schemas.openxmlformats.org/officeDocument/2006/relationships/image" Target="../media/image30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42.png"/><Relationship Id="rId4" Type="http://schemas.openxmlformats.org/officeDocument/2006/relationships/image" Target="../media/image49.png"/><Relationship Id="rId5" Type="http://schemas.openxmlformats.org/officeDocument/2006/relationships/image" Target="../media/image40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42.png"/><Relationship Id="rId4" Type="http://schemas.openxmlformats.org/officeDocument/2006/relationships/image" Target="../media/image52.png"/><Relationship Id="rId10" Type="http://schemas.openxmlformats.org/officeDocument/2006/relationships/image" Target="../media/image30.png"/><Relationship Id="rId9" Type="http://schemas.openxmlformats.org/officeDocument/2006/relationships/image" Target="../media/image53.png"/><Relationship Id="rId5" Type="http://schemas.openxmlformats.org/officeDocument/2006/relationships/image" Target="../media/image40.png"/><Relationship Id="rId6" Type="http://schemas.openxmlformats.org/officeDocument/2006/relationships/image" Target="../media/image46.png"/><Relationship Id="rId7" Type="http://schemas.openxmlformats.org/officeDocument/2006/relationships/image" Target="../media/image51.png"/><Relationship Id="rId8" Type="http://schemas.openxmlformats.org/officeDocument/2006/relationships/image" Target="../media/image50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4.png"/><Relationship Id="rId4" Type="http://schemas.openxmlformats.org/officeDocument/2006/relationships/image" Target="../media/image3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32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8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6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31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2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ctrTitle"/>
          </p:nvPr>
        </p:nvSpPr>
        <p:spPr>
          <a:xfrm>
            <a:off x="438150" y="1901825"/>
            <a:ext cx="91629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4400">
                <a:solidFill>
                  <a:schemeClr val="dk1"/>
                </a:solidFill>
              </a:rPr>
              <a:t>Algoritmos e Estruturas de Dados III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4400">
                <a:solidFill>
                  <a:schemeClr val="dk1"/>
                </a:solidFill>
              </a:rPr>
              <a:t>Pesquisa em Memória Primária</a:t>
            </a:r>
            <a:endParaRPr sz="44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sp>
        <p:nvSpPr>
          <p:cNvPr id="44" name="Google Shape;44;p7"/>
          <p:cNvSpPr txBox="1"/>
          <p:nvPr>
            <p:ph idx="1" type="subTitle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r>
              <a:rPr b="0" i="0" lang="pt-BR" sz="3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Prof. Lucas Grassano Lattari</a:t>
            </a:r>
            <a:endParaRPr/>
          </a:p>
          <a:p>
            <a: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r>
              <a:rPr b="0" i="0" lang="pt-BR" sz="3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lucas.lattari@ifsudestemg.edu.br</a:t>
            </a:r>
            <a:endParaRPr b="0" i="0" sz="3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r>
              <a:t/>
            </a:r>
            <a:endParaRPr sz="3200"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2606" y="4235081"/>
            <a:ext cx="4048600" cy="249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Árvore de Pesquisa Binária sem Balanceamento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6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8" name="Google Shape;108;p16"/>
          <p:cNvSpPr txBox="1"/>
          <p:nvPr/>
        </p:nvSpPr>
        <p:spPr>
          <a:xfrm>
            <a:off x="216000" y="1256184"/>
            <a:ext cx="91947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>
                <a:solidFill>
                  <a:srgbClr val="000000"/>
                </a:solidFill>
              </a:rPr>
              <a:t>Raiz: nó sem pai (5)</a:t>
            </a:r>
            <a:endParaRPr sz="2600">
              <a:solidFill>
                <a:srgbClr val="000000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>
                <a:solidFill>
                  <a:srgbClr val="000000"/>
                </a:solidFill>
              </a:rPr>
              <a:t>Nó interno: nó com pelo menos um filho (5, 3, 7, 2)</a:t>
            </a:r>
            <a:endParaRPr sz="2600">
              <a:solidFill>
                <a:srgbClr val="000000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>
                <a:solidFill>
                  <a:srgbClr val="000000"/>
                </a:solidFill>
              </a:rPr>
              <a:t>Nó externo ou folha: nó sem filhos (1, 4, 6)</a:t>
            </a:r>
            <a:endParaRPr sz="2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>
                <a:solidFill>
                  <a:srgbClr val="000000"/>
                </a:solidFill>
              </a:rPr>
              <a:t>Ancestrais: pai ou ancestrais do pai do nó</a:t>
            </a:r>
            <a:endParaRPr sz="2600">
              <a:solidFill>
                <a:srgbClr val="000000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>
                <a:solidFill>
                  <a:srgbClr val="000000"/>
                </a:solidFill>
              </a:rPr>
              <a:t>Descendentes: nós que o possuem como ancestral</a:t>
            </a:r>
            <a:endParaRPr sz="2600">
              <a:solidFill>
                <a:srgbClr val="000000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>
                <a:solidFill>
                  <a:srgbClr val="000000"/>
                </a:solidFill>
              </a:rPr>
              <a:t>Sub-árvore: árvore consistindo do nó e seus descendentes</a:t>
            </a:r>
            <a:endParaRPr sz="2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106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106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71" name="Google Shape;1371;p106"/>
          <p:cNvSpPr txBox="1"/>
          <p:nvPr/>
        </p:nvSpPr>
        <p:spPr>
          <a:xfrm>
            <a:off x="216000" y="1027584"/>
            <a:ext cx="91947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pt-BR" sz="2600">
                <a:solidFill>
                  <a:schemeClr val="dk1"/>
                </a:solidFill>
              </a:rPr>
              <a:t>Note então que para realizar uma rotação pra direita, é preciso ter balance &gt;= 2; entretanto, quando a rotação é pra esquerda, temos balance &lt;= -2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Vamos agora pro código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372" name="Google Shape;1372;p106"/>
          <p:cNvSpPr/>
          <p:nvPr/>
        </p:nvSpPr>
        <p:spPr>
          <a:xfrm>
            <a:off x="3608442" y="19230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1373" name="Google Shape;1373;p106"/>
          <p:cNvSpPr/>
          <p:nvPr/>
        </p:nvSpPr>
        <p:spPr>
          <a:xfrm>
            <a:off x="3578608" y="354245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7</a:t>
            </a:r>
            <a:endParaRPr sz="2000"/>
          </a:p>
        </p:txBody>
      </p:sp>
      <p:sp>
        <p:nvSpPr>
          <p:cNvPr id="1374" name="Google Shape;1374;p106"/>
          <p:cNvSpPr/>
          <p:nvPr/>
        </p:nvSpPr>
        <p:spPr>
          <a:xfrm>
            <a:off x="2643325" y="2881663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6</a:t>
            </a:r>
            <a:endParaRPr sz="2000"/>
          </a:p>
        </p:txBody>
      </p:sp>
      <p:cxnSp>
        <p:nvCxnSpPr>
          <p:cNvPr id="1375" name="Google Shape;1375;p106"/>
          <p:cNvCxnSpPr>
            <a:stCxn id="1374" idx="5"/>
            <a:endCxn id="1373" idx="1"/>
          </p:cNvCxnSpPr>
          <p:nvPr/>
        </p:nvCxnSpPr>
        <p:spPr>
          <a:xfrm>
            <a:off x="3247129" y="3436814"/>
            <a:ext cx="435000" cy="20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6" name="Google Shape;1376;p106"/>
          <p:cNvCxnSpPr>
            <a:stCxn id="1372" idx="3"/>
            <a:endCxn id="1374" idx="0"/>
          </p:cNvCxnSpPr>
          <p:nvPr/>
        </p:nvCxnSpPr>
        <p:spPr>
          <a:xfrm flipH="1">
            <a:off x="2997138" y="2478176"/>
            <a:ext cx="714900" cy="403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7" name="Google Shape;1377;p106"/>
          <p:cNvSpPr/>
          <p:nvPr/>
        </p:nvSpPr>
        <p:spPr>
          <a:xfrm>
            <a:off x="2096425" y="376201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4</a:t>
            </a:r>
            <a:endParaRPr sz="2000"/>
          </a:p>
        </p:txBody>
      </p:sp>
      <p:cxnSp>
        <p:nvCxnSpPr>
          <p:cNvPr id="1378" name="Google Shape;1378;p106"/>
          <p:cNvCxnSpPr>
            <a:stCxn id="1374" idx="3"/>
            <a:endCxn id="1377" idx="0"/>
          </p:cNvCxnSpPr>
          <p:nvPr/>
        </p:nvCxnSpPr>
        <p:spPr>
          <a:xfrm flipH="1">
            <a:off x="2450221" y="3436814"/>
            <a:ext cx="296700" cy="325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9" name="Google Shape;1379;p106"/>
          <p:cNvSpPr/>
          <p:nvPr/>
        </p:nvSpPr>
        <p:spPr>
          <a:xfrm>
            <a:off x="5970642" y="19992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11</a:t>
            </a:r>
            <a:endParaRPr sz="2000"/>
          </a:p>
        </p:txBody>
      </p:sp>
      <p:sp>
        <p:nvSpPr>
          <p:cNvPr id="1380" name="Google Shape;1380;p106"/>
          <p:cNvSpPr/>
          <p:nvPr/>
        </p:nvSpPr>
        <p:spPr>
          <a:xfrm>
            <a:off x="7597558" y="3665434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17</a:t>
            </a:r>
            <a:endParaRPr sz="2000"/>
          </a:p>
        </p:txBody>
      </p:sp>
      <p:sp>
        <p:nvSpPr>
          <p:cNvPr id="1381" name="Google Shape;1381;p106"/>
          <p:cNvSpPr/>
          <p:nvPr/>
        </p:nvSpPr>
        <p:spPr>
          <a:xfrm>
            <a:off x="6890150" y="2706763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16</a:t>
            </a:r>
            <a:endParaRPr sz="2000"/>
          </a:p>
        </p:txBody>
      </p:sp>
      <p:cxnSp>
        <p:nvCxnSpPr>
          <p:cNvPr id="1382" name="Google Shape;1382;p106"/>
          <p:cNvCxnSpPr>
            <a:stCxn id="1381" idx="5"/>
            <a:endCxn id="1380" idx="1"/>
          </p:cNvCxnSpPr>
          <p:nvPr/>
        </p:nvCxnSpPr>
        <p:spPr>
          <a:xfrm>
            <a:off x="7493954" y="3261914"/>
            <a:ext cx="207300" cy="4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3" name="Google Shape;1383;p106"/>
          <p:cNvCxnSpPr>
            <a:stCxn id="1379" idx="5"/>
            <a:endCxn id="1381" idx="0"/>
          </p:cNvCxnSpPr>
          <p:nvPr/>
        </p:nvCxnSpPr>
        <p:spPr>
          <a:xfrm>
            <a:off x="6574445" y="2554376"/>
            <a:ext cx="669300" cy="152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84" name="Google Shape;1384;p106"/>
          <p:cNvSpPr/>
          <p:nvPr/>
        </p:nvSpPr>
        <p:spPr>
          <a:xfrm>
            <a:off x="6305400" y="366541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14</a:t>
            </a:r>
            <a:endParaRPr sz="2000"/>
          </a:p>
        </p:txBody>
      </p:sp>
      <p:cxnSp>
        <p:nvCxnSpPr>
          <p:cNvPr id="1385" name="Google Shape;1385;p106"/>
          <p:cNvCxnSpPr>
            <a:stCxn id="1381" idx="3"/>
            <a:endCxn id="1384" idx="0"/>
          </p:cNvCxnSpPr>
          <p:nvPr/>
        </p:nvCxnSpPr>
        <p:spPr>
          <a:xfrm flipH="1">
            <a:off x="6659246" y="3261914"/>
            <a:ext cx="334500" cy="403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107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107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92" name="Google Shape;1392;p107"/>
          <p:cNvSpPr txBox="1"/>
          <p:nvPr/>
        </p:nvSpPr>
        <p:spPr>
          <a:xfrm>
            <a:off x="191700" y="1981200"/>
            <a:ext cx="9194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no* inserir(no* n, int chave)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(...) //passos da inserção comum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n-&gt;altura = 1 + max(getAltura(n-&gt;esq), getAltura(n-&gt;dir));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int balance = getAltura(n-&gt;esq) - getAltura(n-&gt;dir);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if(balance &gt;= 2){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//rotação para a direita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}else if(balance &lt;= -2)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//rotação para a esquerda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return n;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108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8" name="Google Shape;1398;p108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99" name="Google Shape;1399;p108"/>
          <p:cNvSpPr txBox="1"/>
          <p:nvPr/>
        </p:nvSpPr>
        <p:spPr>
          <a:xfrm>
            <a:off x="216000" y="1027584"/>
            <a:ext cx="91947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Acompanhando até aqui?</a:t>
            </a:r>
            <a:endParaRPr sz="2600">
              <a:solidFill>
                <a:schemeClr val="dk1"/>
              </a:solidFill>
            </a:endParaRPr>
          </a:p>
        </p:txBody>
      </p:sp>
      <p:pic>
        <p:nvPicPr>
          <p:cNvPr descr="gKFpvej.gif" id="1400" name="Google Shape;1400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7950" y="1103779"/>
            <a:ext cx="6310500" cy="41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109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109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07" name="Google Shape;1407;p109"/>
          <p:cNvSpPr txBox="1"/>
          <p:nvPr/>
        </p:nvSpPr>
        <p:spPr>
          <a:xfrm>
            <a:off x="191700" y="1295400"/>
            <a:ext cx="9194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Vamos criar 2 procedimentos: um para rotação à direita e outra pra rotação à esquerda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no* inserir(no* n, int chave)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(...)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int balance = getAltura(n-&gt;esq) - getAltura(n-&gt;dir);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if(balance &gt;= 2){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rotacaoADireita(n);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}else if(balance &lt;= -2)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rotacaoAEsquerda(n);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return n;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10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110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14" name="Google Shape;1414;p110"/>
          <p:cNvSpPr txBox="1"/>
          <p:nvPr/>
        </p:nvSpPr>
        <p:spPr>
          <a:xfrm>
            <a:off x="191700" y="1295400"/>
            <a:ext cx="9194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Começamos a escrever o procedimento rotacaoADireita() passando o nó desbalanceado por parâmetro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Ao final, temos que retornar um nó, mas não se preocupe com isso ainda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no* rotacaoADireita(no* n)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111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111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21" name="Google Shape;1421;p111"/>
          <p:cNvSpPr txBox="1"/>
          <p:nvPr/>
        </p:nvSpPr>
        <p:spPr>
          <a:xfrm>
            <a:off x="191700" y="304800"/>
            <a:ext cx="9194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Inicialmente, vamos usar ponteiros para nos ajudar a identificar quais nós deverão ser movimentados ao longo da rotação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no* rotacaoADireita(no* n)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no* filhoEsq    = n-&gt;esq;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no* netoEsq     = filhoEsq-&gt;esq;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no* netoDir     = filhoEsq-&gt;dir;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22" name="Google Shape;1422;p111"/>
          <p:cNvSpPr/>
          <p:nvPr/>
        </p:nvSpPr>
        <p:spPr>
          <a:xfrm>
            <a:off x="8104242" y="36756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1423" name="Google Shape;1423;p111"/>
          <p:cNvSpPr/>
          <p:nvPr/>
        </p:nvSpPr>
        <p:spPr>
          <a:xfrm>
            <a:off x="8074408" y="529505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7</a:t>
            </a:r>
            <a:endParaRPr sz="2000"/>
          </a:p>
        </p:txBody>
      </p:sp>
      <p:sp>
        <p:nvSpPr>
          <p:cNvPr id="1424" name="Google Shape;1424;p111"/>
          <p:cNvSpPr/>
          <p:nvPr/>
        </p:nvSpPr>
        <p:spPr>
          <a:xfrm>
            <a:off x="7139125" y="4634263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6</a:t>
            </a:r>
            <a:endParaRPr sz="2000"/>
          </a:p>
        </p:txBody>
      </p:sp>
      <p:cxnSp>
        <p:nvCxnSpPr>
          <p:cNvPr id="1425" name="Google Shape;1425;p111"/>
          <p:cNvCxnSpPr>
            <a:stCxn id="1424" idx="5"/>
            <a:endCxn id="1423" idx="1"/>
          </p:cNvCxnSpPr>
          <p:nvPr/>
        </p:nvCxnSpPr>
        <p:spPr>
          <a:xfrm>
            <a:off x="7742929" y="5189414"/>
            <a:ext cx="435000" cy="20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6" name="Google Shape;1426;p111"/>
          <p:cNvCxnSpPr>
            <a:stCxn id="1422" idx="3"/>
            <a:endCxn id="1424" idx="0"/>
          </p:cNvCxnSpPr>
          <p:nvPr/>
        </p:nvCxnSpPr>
        <p:spPr>
          <a:xfrm flipH="1">
            <a:off x="7492938" y="4230776"/>
            <a:ext cx="714900" cy="403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27" name="Google Shape;1427;p111"/>
          <p:cNvSpPr/>
          <p:nvPr/>
        </p:nvSpPr>
        <p:spPr>
          <a:xfrm>
            <a:off x="6592225" y="551461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4</a:t>
            </a:r>
            <a:endParaRPr sz="2000"/>
          </a:p>
        </p:txBody>
      </p:sp>
      <p:cxnSp>
        <p:nvCxnSpPr>
          <p:cNvPr id="1428" name="Google Shape;1428;p111"/>
          <p:cNvCxnSpPr>
            <a:stCxn id="1424" idx="3"/>
            <a:endCxn id="1427" idx="0"/>
          </p:cNvCxnSpPr>
          <p:nvPr/>
        </p:nvCxnSpPr>
        <p:spPr>
          <a:xfrm flipH="1">
            <a:off x="6946021" y="5189414"/>
            <a:ext cx="296700" cy="325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29" name="Google Shape;1429;p111"/>
          <p:cNvSpPr txBox="1"/>
          <p:nvPr/>
        </p:nvSpPr>
        <p:spPr>
          <a:xfrm>
            <a:off x="8706000" y="3423175"/>
            <a:ext cx="81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n</a:t>
            </a:r>
            <a:endParaRPr sz="2000"/>
          </a:p>
        </p:txBody>
      </p:sp>
      <p:sp>
        <p:nvSpPr>
          <p:cNvPr id="1430" name="Google Shape;1430;p111"/>
          <p:cNvSpPr txBox="1"/>
          <p:nvPr/>
        </p:nvSpPr>
        <p:spPr>
          <a:xfrm>
            <a:off x="7791600" y="4489975"/>
            <a:ext cx="126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filhoEsq</a:t>
            </a:r>
            <a:endParaRPr sz="2000"/>
          </a:p>
        </p:txBody>
      </p:sp>
      <p:sp>
        <p:nvSpPr>
          <p:cNvPr id="1431" name="Google Shape;1431;p111"/>
          <p:cNvSpPr txBox="1"/>
          <p:nvPr/>
        </p:nvSpPr>
        <p:spPr>
          <a:xfrm>
            <a:off x="5658000" y="5251975"/>
            <a:ext cx="126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neto</a:t>
            </a:r>
            <a:r>
              <a:rPr lang="pt-BR" sz="2000"/>
              <a:t>Esq</a:t>
            </a:r>
            <a:endParaRPr sz="2000"/>
          </a:p>
        </p:txBody>
      </p:sp>
      <p:sp>
        <p:nvSpPr>
          <p:cNvPr id="1432" name="Google Shape;1432;p111"/>
          <p:cNvSpPr txBox="1"/>
          <p:nvPr/>
        </p:nvSpPr>
        <p:spPr>
          <a:xfrm>
            <a:off x="8706000" y="5175775"/>
            <a:ext cx="126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netoDir</a:t>
            </a:r>
            <a:endParaRPr sz="200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112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8" name="Google Shape;1438;p112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39" name="Google Shape;1439;p112"/>
          <p:cNvSpPr txBox="1"/>
          <p:nvPr/>
        </p:nvSpPr>
        <p:spPr>
          <a:xfrm>
            <a:off x="191700" y="609600"/>
            <a:ext cx="9194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Nas rotações simples, o pai deve trocar de lugar com o filho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No exemplo, o 6 passará a ser pai do 10. Já que 10 &gt; 6, então 10 será filho da direita de 6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no* rotacaoADireita(no* n)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no* filhoEsq    = n-&gt;esq;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no* netoEsq     = filhoEsq-&gt;esq;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no* netoDir     = filhoEsq-&gt;dir;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 </a:t>
            </a: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filhoEsq-&gt;dir	 = n;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40" name="Google Shape;1440;p112"/>
          <p:cNvSpPr/>
          <p:nvPr/>
        </p:nvSpPr>
        <p:spPr>
          <a:xfrm>
            <a:off x="8104242" y="40566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1441" name="Google Shape;1441;p112"/>
          <p:cNvSpPr/>
          <p:nvPr/>
        </p:nvSpPr>
        <p:spPr>
          <a:xfrm>
            <a:off x="8074408" y="529505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7</a:t>
            </a:r>
            <a:endParaRPr sz="2000"/>
          </a:p>
        </p:txBody>
      </p:sp>
      <p:sp>
        <p:nvSpPr>
          <p:cNvPr id="1442" name="Google Shape;1442;p112"/>
          <p:cNvSpPr/>
          <p:nvPr/>
        </p:nvSpPr>
        <p:spPr>
          <a:xfrm>
            <a:off x="7139125" y="3338863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6</a:t>
            </a:r>
            <a:endParaRPr sz="2000"/>
          </a:p>
        </p:txBody>
      </p:sp>
      <p:cxnSp>
        <p:nvCxnSpPr>
          <p:cNvPr id="1443" name="Google Shape;1443;p112"/>
          <p:cNvCxnSpPr>
            <a:stCxn id="1440" idx="3"/>
            <a:endCxn id="1442" idx="0"/>
          </p:cNvCxnSpPr>
          <p:nvPr/>
        </p:nvCxnSpPr>
        <p:spPr>
          <a:xfrm rot="10800000">
            <a:off x="7492938" y="3338876"/>
            <a:ext cx="714900" cy="1272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4" name="Google Shape;1444;p112"/>
          <p:cNvSpPr/>
          <p:nvPr/>
        </p:nvSpPr>
        <p:spPr>
          <a:xfrm>
            <a:off x="6592225" y="551461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4</a:t>
            </a:r>
            <a:endParaRPr sz="2000"/>
          </a:p>
        </p:txBody>
      </p:sp>
      <p:cxnSp>
        <p:nvCxnSpPr>
          <p:cNvPr id="1445" name="Google Shape;1445;p112"/>
          <p:cNvCxnSpPr>
            <a:stCxn id="1442" idx="3"/>
            <a:endCxn id="1444" idx="0"/>
          </p:cNvCxnSpPr>
          <p:nvPr/>
        </p:nvCxnSpPr>
        <p:spPr>
          <a:xfrm flipH="1">
            <a:off x="6946021" y="3894014"/>
            <a:ext cx="296700" cy="1620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6" name="Google Shape;1446;p112"/>
          <p:cNvSpPr txBox="1"/>
          <p:nvPr/>
        </p:nvSpPr>
        <p:spPr>
          <a:xfrm>
            <a:off x="8706000" y="3804175"/>
            <a:ext cx="81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n</a:t>
            </a:r>
            <a:endParaRPr sz="2000"/>
          </a:p>
        </p:txBody>
      </p:sp>
      <p:sp>
        <p:nvSpPr>
          <p:cNvPr id="1447" name="Google Shape;1447;p112"/>
          <p:cNvSpPr txBox="1"/>
          <p:nvPr/>
        </p:nvSpPr>
        <p:spPr>
          <a:xfrm>
            <a:off x="7715400" y="3042175"/>
            <a:ext cx="126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filhoEsq</a:t>
            </a:r>
            <a:endParaRPr sz="2000"/>
          </a:p>
        </p:txBody>
      </p:sp>
      <p:sp>
        <p:nvSpPr>
          <p:cNvPr id="1448" name="Google Shape;1448;p112"/>
          <p:cNvSpPr txBox="1"/>
          <p:nvPr/>
        </p:nvSpPr>
        <p:spPr>
          <a:xfrm>
            <a:off x="5658000" y="5251975"/>
            <a:ext cx="126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netoEsq</a:t>
            </a:r>
            <a:endParaRPr sz="2000"/>
          </a:p>
        </p:txBody>
      </p:sp>
      <p:sp>
        <p:nvSpPr>
          <p:cNvPr id="1449" name="Google Shape;1449;p112"/>
          <p:cNvSpPr txBox="1"/>
          <p:nvPr/>
        </p:nvSpPr>
        <p:spPr>
          <a:xfrm>
            <a:off x="8706000" y="5175775"/>
            <a:ext cx="126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netoDir</a:t>
            </a:r>
            <a:endParaRPr sz="2000"/>
          </a:p>
        </p:txBody>
      </p:sp>
      <p:cxnSp>
        <p:nvCxnSpPr>
          <p:cNvPr id="1450" name="Google Shape;1450;p112"/>
          <p:cNvCxnSpPr>
            <a:stCxn id="1442" idx="6"/>
            <a:endCxn id="1440" idx="0"/>
          </p:cNvCxnSpPr>
          <p:nvPr/>
        </p:nvCxnSpPr>
        <p:spPr>
          <a:xfrm>
            <a:off x="7846525" y="3664063"/>
            <a:ext cx="611400" cy="392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113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6" name="Google Shape;1456;p113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57" name="Google Shape;1457;p113"/>
          <p:cNvSpPr txBox="1"/>
          <p:nvPr/>
        </p:nvSpPr>
        <p:spPr>
          <a:xfrm>
            <a:off x="191700" y="609600"/>
            <a:ext cx="9194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Nesse meio tempo, o 6 é pai do 10 e o 10 continua pai do 6; além disso, o nó 7 ficou “órfão”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Vamos corrigir isso agora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no* rotacaoADireita(no* n)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no* filhoEsq    = n-&gt;esq;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no* netoEsq     = filhoEsq-&gt;esq;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no* netoDir     = filhoEsq-&gt;dir;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 filhoEsq-&gt;dir	 = n;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58" name="Google Shape;1458;p113"/>
          <p:cNvSpPr/>
          <p:nvPr/>
        </p:nvSpPr>
        <p:spPr>
          <a:xfrm>
            <a:off x="8104242" y="40566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1459" name="Google Shape;1459;p113"/>
          <p:cNvSpPr/>
          <p:nvPr/>
        </p:nvSpPr>
        <p:spPr>
          <a:xfrm>
            <a:off x="8074408" y="529505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7</a:t>
            </a:r>
            <a:endParaRPr sz="2000"/>
          </a:p>
        </p:txBody>
      </p:sp>
      <p:sp>
        <p:nvSpPr>
          <p:cNvPr id="1460" name="Google Shape;1460;p113"/>
          <p:cNvSpPr/>
          <p:nvPr/>
        </p:nvSpPr>
        <p:spPr>
          <a:xfrm>
            <a:off x="7139125" y="3338863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6</a:t>
            </a:r>
            <a:endParaRPr sz="2000"/>
          </a:p>
        </p:txBody>
      </p:sp>
      <p:cxnSp>
        <p:nvCxnSpPr>
          <p:cNvPr id="1461" name="Google Shape;1461;p113"/>
          <p:cNvCxnSpPr>
            <a:stCxn id="1458" idx="3"/>
            <a:endCxn id="1460" idx="0"/>
          </p:cNvCxnSpPr>
          <p:nvPr/>
        </p:nvCxnSpPr>
        <p:spPr>
          <a:xfrm rot="10800000">
            <a:off x="7492938" y="3338876"/>
            <a:ext cx="714900" cy="1272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2" name="Google Shape;1462;p113"/>
          <p:cNvSpPr/>
          <p:nvPr/>
        </p:nvSpPr>
        <p:spPr>
          <a:xfrm>
            <a:off x="6592225" y="551461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4</a:t>
            </a:r>
            <a:endParaRPr sz="2000"/>
          </a:p>
        </p:txBody>
      </p:sp>
      <p:cxnSp>
        <p:nvCxnSpPr>
          <p:cNvPr id="1463" name="Google Shape;1463;p113"/>
          <p:cNvCxnSpPr>
            <a:stCxn id="1460" idx="3"/>
            <a:endCxn id="1462" idx="0"/>
          </p:cNvCxnSpPr>
          <p:nvPr/>
        </p:nvCxnSpPr>
        <p:spPr>
          <a:xfrm flipH="1">
            <a:off x="6946021" y="3894014"/>
            <a:ext cx="296700" cy="1620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4" name="Google Shape;1464;p113"/>
          <p:cNvSpPr txBox="1"/>
          <p:nvPr/>
        </p:nvSpPr>
        <p:spPr>
          <a:xfrm>
            <a:off x="8706000" y="3804175"/>
            <a:ext cx="81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n</a:t>
            </a:r>
            <a:endParaRPr sz="2000"/>
          </a:p>
        </p:txBody>
      </p:sp>
      <p:sp>
        <p:nvSpPr>
          <p:cNvPr id="1465" name="Google Shape;1465;p113"/>
          <p:cNvSpPr txBox="1"/>
          <p:nvPr/>
        </p:nvSpPr>
        <p:spPr>
          <a:xfrm>
            <a:off x="7715400" y="3042175"/>
            <a:ext cx="126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filhoEsq</a:t>
            </a:r>
            <a:endParaRPr sz="2000"/>
          </a:p>
        </p:txBody>
      </p:sp>
      <p:sp>
        <p:nvSpPr>
          <p:cNvPr id="1466" name="Google Shape;1466;p113"/>
          <p:cNvSpPr txBox="1"/>
          <p:nvPr/>
        </p:nvSpPr>
        <p:spPr>
          <a:xfrm>
            <a:off x="5658000" y="5251975"/>
            <a:ext cx="126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netoEsq</a:t>
            </a:r>
            <a:endParaRPr sz="2000"/>
          </a:p>
        </p:txBody>
      </p:sp>
      <p:sp>
        <p:nvSpPr>
          <p:cNvPr id="1467" name="Google Shape;1467;p113"/>
          <p:cNvSpPr txBox="1"/>
          <p:nvPr/>
        </p:nvSpPr>
        <p:spPr>
          <a:xfrm>
            <a:off x="8706000" y="5175775"/>
            <a:ext cx="126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netoDir</a:t>
            </a:r>
            <a:endParaRPr sz="2000"/>
          </a:p>
        </p:txBody>
      </p:sp>
      <p:cxnSp>
        <p:nvCxnSpPr>
          <p:cNvPr id="1468" name="Google Shape;1468;p113"/>
          <p:cNvCxnSpPr>
            <a:stCxn id="1460" idx="6"/>
            <a:endCxn id="1458" idx="0"/>
          </p:cNvCxnSpPr>
          <p:nvPr/>
        </p:nvCxnSpPr>
        <p:spPr>
          <a:xfrm>
            <a:off x="7846525" y="3664063"/>
            <a:ext cx="611400" cy="392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114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4" name="Google Shape;1474;p114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75" name="Google Shape;1475;p114"/>
          <p:cNvSpPr txBox="1"/>
          <p:nvPr/>
        </p:nvSpPr>
        <p:spPr>
          <a:xfrm>
            <a:off x="191700" y="838200"/>
            <a:ext cx="9194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Note que com a linha assinalada, “consertamos” os problemas existentes nessa árvore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Entretanto, ao mudar nós de posição, precisamos consertar as alturas dos nós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no* rotacaoADireita(no* n)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no* filhoEsq    = n-&gt;esq;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no* netoEsq     = filhoEsq-&gt;esq;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no* netoDir     = filhoEsq-&gt;dir;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 filhoEsq-&gt;dir	 = n;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 n-&gt;esq				 = netoDir;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76" name="Google Shape;1476;p114"/>
          <p:cNvSpPr/>
          <p:nvPr/>
        </p:nvSpPr>
        <p:spPr>
          <a:xfrm>
            <a:off x="8104242" y="40566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1477" name="Google Shape;1477;p114"/>
          <p:cNvSpPr/>
          <p:nvPr/>
        </p:nvSpPr>
        <p:spPr>
          <a:xfrm>
            <a:off x="7715408" y="5617084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7</a:t>
            </a:r>
            <a:endParaRPr sz="2000"/>
          </a:p>
        </p:txBody>
      </p:sp>
      <p:sp>
        <p:nvSpPr>
          <p:cNvPr id="1478" name="Google Shape;1478;p114"/>
          <p:cNvSpPr/>
          <p:nvPr/>
        </p:nvSpPr>
        <p:spPr>
          <a:xfrm>
            <a:off x="7139125" y="3338863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6</a:t>
            </a:r>
            <a:endParaRPr sz="2000"/>
          </a:p>
        </p:txBody>
      </p:sp>
      <p:cxnSp>
        <p:nvCxnSpPr>
          <p:cNvPr id="1479" name="Google Shape;1479;p114"/>
          <p:cNvCxnSpPr>
            <a:stCxn id="1476" idx="3"/>
            <a:endCxn id="1477" idx="0"/>
          </p:cNvCxnSpPr>
          <p:nvPr/>
        </p:nvCxnSpPr>
        <p:spPr>
          <a:xfrm flipH="1">
            <a:off x="8069238" y="4611776"/>
            <a:ext cx="138600" cy="1005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80" name="Google Shape;1480;p114"/>
          <p:cNvSpPr/>
          <p:nvPr/>
        </p:nvSpPr>
        <p:spPr>
          <a:xfrm>
            <a:off x="6592225" y="551461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4</a:t>
            </a:r>
            <a:endParaRPr sz="2000"/>
          </a:p>
        </p:txBody>
      </p:sp>
      <p:cxnSp>
        <p:nvCxnSpPr>
          <p:cNvPr id="1481" name="Google Shape;1481;p114"/>
          <p:cNvCxnSpPr>
            <a:stCxn id="1478" idx="3"/>
            <a:endCxn id="1480" idx="0"/>
          </p:cNvCxnSpPr>
          <p:nvPr/>
        </p:nvCxnSpPr>
        <p:spPr>
          <a:xfrm flipH="1">
            <a:off x="6946021" y="3894014"/>
            <a:ext cx="296700" cy="1620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82" name="Google Shape;1482;p114"/>
          <p:cNvSpPr txBox="1"/>
          <p:nvPr/>
        </p:nvSpPr>
        <p:spPr>
          <a:xfrm>
            <a:off x="8706000" y="3804175"/>
            <a:ext cx="81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n</a:t>
            </a:r>
            <a:endParaRPr sz="2000"/>
          </a:p>
        </p:txBody>
      </p:sp>
      <p:sp>
        <p:nvSpPr>
          <p:cNvPr id="1483" name="Google Shape;1483;p114"/>
          <p:cNvSpPr txBox="1"/>
          <p:nvPr/>
        </p:nvSpPr>
        <p:spPr>
          <a:xfrm>
            <a:off x="7715400" y="3042175"/>
            <a:ext cx="126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filhoEsq</a:t>
            </a:r>
            <a:endParaRPr sz="2000"/>
          </a:p>
        </p:txBody>
      </p:sp>
      <p:sp>
        <p:nvSpPr>
          <p:cNvPr id="1484" name="Google Shape;1484;p114"/>
          <p:cNvSpPr txBox="1"/>
          <p:nvPr/>
        </p:nvSpPr>
        <p:spPr>
          <a:xfrm>
            <a:off x="5658000" y="5251975"/>
            <a:ext cx="126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netoEsq</a:t>
            </a:r>
            <a:endParaRPr sz="2000"/>
          </a:p>
        </p:txBody>
      </p:sp>
      <p:sp>
        <p:nvSpPr>
          <p:cNvPr id="1485" name="Google Shape;1485;p114"/>
          <p:cNvSpPr txBox="1"/>
          <p:nvPr/>
        </p:nvSpPr>
        <p:spPr>
          <a:xfrm>
            <a:off x="8401200" y="5556775"/>
            <a:ext cx="126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netoDir</a:t>
            </a:r>
            <a:endParaRPr sz="2000"/>
          </a:p>
        </p:txBody>
      </p:sp>
      <p:cxnSp>
        <p:nvCxnSpPr>
          <p:cNvPr id="1486" name="Google Shape;1486;p114"/>
          <p:cNvCxnSpPr>
            <a:stCxn id="1478" idx="6"/>
            <a:endCxn id="1476" idx="0"/>
          </p:cNvCxnSpPr>
          <p:nvPr/>
        </p:nvCxnSpPr>
        <p:spPr>
          <a:xfrm>
            <a:off x="7846525" y="3664063"/>
            <a:ext cx="611400" cy="392700"/>
          </a:xfrm>
          <a:prstGeom prst="straightConnector1">
            <a:avLst/>
          </a:prstGeom>
          <a:noFill/>
          <a:ln cap="flat" cmpd="sng" w="28575">
            <a:solidFill>
              <a:srgbClr val="31859B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115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2" name="Google Shape;1492;p115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93" name="Google Shape;1493;p115"/>
          <p:cNvSpPr txBox="1"/>
          <p:nvPr/>
        </p:nvSpPr>
        <p:spPr>
          <a:xfrm>
            <a:off x="191700" y="1066800"/>
            <a:ext cx="9194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Para isso, vamos criar um novo método chamado atualizaAlt, passando o nó ascendente (filhoEsq)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A ideia seria “acertar” a altura de todos os filhos, de cima pra baixo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no* rotacaoADireita(no* n)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no* filhoEsq    = n-&gt;esq;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no* netoEsq     = filhoEsq-&gt;esq;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no* netoDir     = filhoEsq-&gt;dir;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 filhoEsq-&gt;dir	 = n;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 </a:t>
            </a: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n-&gt;esq				 = netoDir;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filhoEsq</a:t>
            </a: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-&gt;altura  =</a:t>
            </a: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atualizaAlt(filhoEsq);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94" name="Google Shape;1494;p115"/>
          <p:cNvSpPr/>
          <p:nvPr/>
        </p:nvSpPr>
        <p:spPr>
          <a:xfrm>
            <a:off x="8104242" y="38280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1495" name="Google Shape;1495;p115"/>
          <p:cNvSpPr/>
          <p:nvPr/>
        </p:nvSpPr>
        <p:spPr>
          <a:xfrm>
            <a:off x="8401208" y="5007484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7</a:t>
            </a:r>
            <a:endParaRPr sz="2000"/>
          </a:p>
        </p:txBody>
      </p:sp>
      <p:sp>
        <p:nvSpPr>
          <p:cNvPr id="1496" name="Google Shape;1496;p115"/>
          <p:cNvSpPr/>
          <p:nvPr/>
        </p:nvSpPr>
        <p:spPr>
          <a:xfrm>
            <a:off x="7139125" y="3338863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6</a:t>
            </a:r>
            <a:endParaRPr sz="2000"/>
          </a:p>
        </p:txBody>
      </p:sp>
      <p:cxnSp>
        <p:nvCxnSpPr>
          <p:cNvPr id="1497" name="Google Shape;1497;p115"/>
          <p:cNvCxnSpPr>
            <a:stCxn id="1494" idx="3"/>
            <a:endCxn id="1495" idx="0"/>
          </p:cNvCxnSpPr>
          <p:nvPr/>
        </p:nvCxnSpPr>
        <p:spPr>
          <a:xfrm>
            <a:off x="8207838" y="4383176"/>
            <a:ext cx="547200" cy="624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98" name="Google Shape;1498;p115"/>
          <p:cNvSpPr/>
          <p:nvPr/>
        </p:nvSpPr>
        <p:spPr>
          <a:xfrm>
            <a:off x="7125625" y="467641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4</a:t>
            </a:r>
            <a:endParaRPr sz="2000"/>
          </a:p>
        </p:txBody>
      </p:sp>
      <p:cxnSp>
        <p:nvCxnSpPr>
          <p:cNvPr id="1499" name="Google Shape;1499;p115"/>
          <p:cNvCxnSpPr>
            <a:stCxn id="1496" idx="3"/>
            <a:endCxn id="1498" idx="0"/>
          </p:cNvCxnSpPr>
          <p:nvPr/>
        </p:nvCxnSpPr>
        <p:spPr>
          <a:xfrm>
            <a:off x="7242721" y="3894014"/>
            <a:ext cx="236700" cy="782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0" name="Google Shape;1500;p115"/>
          <p:cNvSpPr txBox="1"/>
          <p:nvPr/>
        </p:nvSpPr>
        <p:spPr>
          <a:xfrm>
            <a:off x="7715400" y="3042175"/>
            <a:ext cx="126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filhoEsq</a:t>
            </a:r>
            <a:endParaRPr sz="2000"/>
          </a:p>
        </p:txBody>
      </p:sp>
      <p:cxnSp>
        <p:nvCxnSpPr>
          <p:cNvPr id="1501" name="Google Shape;1501;p115"/>
          <p:cNvCxnSpPr>
            <a:stCxn id="1496" idx="6"/>
            <a:endCxn id="1494" idx="0"/>
          </p:cNvCxnSpPr>
          <p:nvPr/>
        </p:nvCxnSpPr>
        <p:spPr>
          <a:xfrm>
            <a:off x="7846525" y="3664063"/>
            <a:ext cx="611400" cy="164100"/>
          </a:xfrm>
          <a:prstGeom prst="straightConnector1">
            <a:avLst/>
          </a:prstGeom>
          <a:noFill/>
          <a:ln cap="flat" cmpd="sng" w="28575">
            <a:solidFill>
              <a:srgbClr val="31859B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Para Tentar Fazer em Sala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7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5" name="Google Shape;115;p17"/>
          <p:cNvSpPr txBox="1"/>
          <p:nvPr/>
        </p:nvSpPr>
        <p:spPr>
          <a:xfrm>
            <a:off x="216000" y="1256184"/>
            <a:ext cx="91947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Baseada na descrição que fizemos em sala, escreva 4 funções que:</a:t>
            </a:r>
            <a:endParaRPr sz="2600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–"/>
            </a:pPr>
            <a:r>
              <a:rPr lang="pt-BR" sz="2600"/>
              <a:t>Inicializa uma árvore de pesquisa binária</a:t>
            </a:r>
            <a:endParaRPr sz="2600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–"/>
            </a:pPr>
            <a:r>
              <a:rPr lang="pt-BR" sz="2600"/>
              <a:t>Insere uma chave inteira n em uma árvore binária</a:t>
            </a:r>
            <a:endParaRPr sz="2600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–"/>
            </a:pPr>
            <a:r>
              <a:rPr lang="pt-BR" sz="2600"/>
              <a:t>Busca um nó que contenha uma chave n, retornando-o</a:t>
            </a:r>
            <a:endParaRPr sz="2600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–"/>
            </a:pPr>
            <a:r>
              <a:rPr lang="pt-BR" sz="2600"/>
              <a:t>Remove um nó da árvore a partir de sua chave x, caso exista</a:t>
            </a:r>
            <a:endParaRPr sz="260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116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7" name="Google Shape;1507;p116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08" name="Google Shape;1508;p116"/>
          <p:cNvSpPr txBox="1"/>
          <p:nvPr/>
        </p:nvSpPr>
        <p:spPr>
          <a:xfrm>
            <a:off x="191700" y="1295400"/>
            <a:ext cx="9441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atualizaAlt(no* n)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if(n == NULL)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return 0;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}else{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n-&gt;altura = 1 + max(</a:t>
            </a: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atualizaAlt(n-&gt;esq),atualizaAlt(n-&gt;dir));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return n-&gt;altura;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09" name="Google Shape;1509;p116"/>
          <p:cNvSpPr txBox="1"/>
          <p:nvPr/>
        </p:nvSpPr>
        <p:spPr>
          <a:xfrm>
            <a:off x="0" y="304800"/>
            <a:ext cx="9441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O procedimento abaixo recursivamente atualiza as alturas de cada nó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Vamos entender isso com um exemplo passo a passo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117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5" name="Google Shape;1515;p117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16" name="Google Shape;1516;p117"/>
          <p:cNvSpPr txBox="1"/>
          <p:nvPr/>
        </p:nvSpPr>
        <p:spPr>
          <a:xfrm>
            <a:off x="191700" y="1295400"/>
            <a:ext cx="9441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atualizaAlt(no* n)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if(n == NULL)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return 0;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}else{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n-&gt;altura = 1 + max(atualizaAlt(n-&gt;esq), atualizaAlt(n-&gt;dir));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return n-&gt;altura;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17" name="Google Shape;1517;p117"/>
          <p:cNvSpPr/>
          <p:nvPr/>
        </p:nvSpPr>
        <p:spPr>
          <a:xfrm>
            <a:off x="8104242" y="45900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1518" name="Google Shape;1518;p117"/>
          <p:cNvSpPr/>
          <p:nvPr/>
        </p:nvSpPr>
        <p:spPr>
          <a:xfrm>
            <a:off x="7715408" y="6150484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7</a:t>
            </a:r>
            <a:endParaRPr sz="2000"/>
          </a:p>
        </p:txBody>
      </p:sp>
      <p:sp>
        <p:nvSpPr>
          <p:cNvPr id="1519" name="Google Shape;1519;p117"/>
          <p:cNvSpPr/>
          <p:nvPr/>
        </p:nvSpPr>
        <p:spPr>
          <a:xfrm>
            <a:off x="7139125" y="3872263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6</a:t>
            </a:r>
            <a:endParaRPr sz="2000"/>
          </a:p>
        </p:txBody>
      </p:sp>
      <p:sp>
        <p:nvSpPr>
          <p:cNvPr id="1520" name="Google Shape;1520;p117"/>
          <p:cNvSpPr/>
          <p:nvPr/>
        </p:nvSpPr>
        <p:spPr>
          <a:xfrm>
            <a:off x="6592225" y="604801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4</a:t>
            </a:r>
            <a:endParaRPr sz="2000"/>
          </a:p>
        </p:txBody>
      </p:sp>
      <p:cxnSp>
        <p:nvCxnSpPr>
          <p:cNvPr id="1521" name="Google Shape;1521;p117"/>
          <p:cNvCxnSpPr>
            <a:stCxn id="1519" idx="3"/>
            <a:endCxn id="1520" idx="0"/>
          </p:cNvCxnSpPr>
          <p:nvPr/>
        </p:nvCxnSpPr>
        <p:spPr>
          <a:xfrm flipH="1">
            <a:off x="6946021" y="4427414"/>
            <a:ext cx="296700" cy="1620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2" name="Google Shape;1522;p117"/>
          <p:cNvCxnSpPr>
            <a:stCxn id="1519" idx="6"/>
            <a:endCxn id="1517" idx="0"/>
          </p:cNvCxnSpPr>
          <p:nvPr/>
        </p:nvCxnSpPr>
        <p:spPr>
          <a:xfrm>
            <a:off x="7846525" y="4197463"/>
            <a:ext cx="611400" cy="392700"/>
          </a:xfrm>
          <a:prstGeom prst="straightConnector1">
            <a:avLst/>
          </a:prstGeom>
          <a:noFill/>
          <a:ln cap="flat" cmpd="sng" w="28575">
            <a:solidFill>
              <a:srgbClr val="31859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3" name="Google Shape;1523;p117"/>
          <p:cNvCxnSpPr>
            <a:stCxn id="1517" idx="3"/>
            <a:endCxn id="1518" idx="0"/>
          </p:cNvCxnSpPr>
          <p:nvPr/>
        </p:nvCxnSpPr>
        <p:spPr>
          <a:xfrm flipH="1">
            <a:off x="8069238" y="5145176"/>
            <a:ext cx="138600" cy="100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4" name="Google Shape;1524;p117"/>
          <p:cNvSpPr txBox="1"/>
          <p:nvPr/>
        </p:nvSpPr>
        <p:spPr>
          <a:xfrm>
            <a:off x="-76200" y="4267200"/>
            <a:ext cx="6481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</a:rPr>
              <a:t>Ao executar da primeira vez, temos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</a:pPr>
            <a:r>
              <a:rPr lang="pt-BR" sz="2600">
                <a:solidFill>
                  <a:schemeClr val="dk1"/>
                </a:solidFill>
              </a:rPr>
              <a:t>n = nó 6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</a:pPr>
            <a:r>
              <a:rPr lang="pt-BR" sz="2600">
                <a:solidFill>
                  <a:schemeClr val="dk1"/>
                </a:solidFill>
              </a:rPr>
              <a:t>n-&gt;altura = 1 + 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</a:rPr>
              <a:t>    max(atualizaAlt(nó 4), atualizaAlt(nó   10));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118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0" name="Google Shape;1530;p118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31" name="Google Shape;1531;p118"/>
          <p:cNvSpPr txBox="1"/>
          <p:nvPr/>
        </p:nvSpPr>
        <p:spPr>
          <a:xfrm>
            <a:off x="191700" y="1295400"/>
            <a:ext cx="9441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atualizaAlt(no* n)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if(n == NULL)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return 0;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}else{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n-&gt;altura = 1 + max(</a:t>
            </a: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atualizaAlt(n-&gt;esq)</a:t>
            </a: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atualizaAlt(n-&gt;dir));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return n-&gt;altura;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32" name="Google Shape;1532;p118"/>
          <p:cNvSpPr/>
          <p:nvPr/>
        </p:nvSpPr>
        <p:spPr>
          <a:xfrm>
            <a:off x="8104242" y="45900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1533" name="Google Shape;1533;p118"/>
          <p:cNvSpPr/>
          <p:nvPr/>
        </p:nvSpPr>
        <p:spPr>
          <a:xfrm>
            <a:off x="8207858" y="6048034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7</a:t>
            </a:r>
            <a:endParaRPr sz="2000"/>
          </a:p>
        </p:txBody>
      </p:sp>
      <p:sp>
        <p:nvSpPr>
          <p:cNvPr id="1534" name="Google Shape;1534;p118"/>
          <p:cNvSpPr/>
          <p:nvPr/>
        </p:nvSpPr>
        <p:spPr>
          <a:xfrm>
            <a:off x="7139125" y="3872263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6</a:t>
            </a:r>
            <a:endParaRPr sz="2000"/>
          </a:p>
        </p:txBody>
      </p:sp>
      <p:sp>
        <p:nvSpPr>
          <p:cNvPr id="1535" name="Google Shape;1535;p118"/>
          <p:cNvSpPr/>
          <p:nvPr/>
        </p:nvSpPr>
        <p:spPr>
          <a:xfrm>
            <a:off x="6906900" y="604801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4</a:t>
            </a:r>
            <a:endParaRPr sz="2000"/>
          </a:p>
        </p:txBody>
      </p:sp>
      <p:cxnSp>
        <p:nvCxnSpPr>
          <p:cNvPr id="1536" name="Google Shape;1536;p118"/>
          <p:cNvCxnSpPr>
            <a:stCxn id="1534" idx="3"/>
            <a:endCxn id="1535" idx="0"/>
          </p:cNvCxnSpPr>
          <p:nvPr/>
        </p:nvCxnSpPr>
        <p:spPr>
          <a:xfrm>
            <a:off x="7242721" y="4427414"/>
            <a:ext cx="18000" cy="1620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7" name="Google Shape;1537;p118"/>
          <p:cNvCxnSpPr>
            <a:stCxn id="1534" idx="6"/>
            <a:endCxn id="1532" idx="0"/>
          </p:cNvCxnSpPr>
          <p:nvPr/>
        </p:nvCxnSpPr>
        <p:spPr>
          <a:xfrm>
            <a:off x="7846525" y="4197463"/>
            <a:ext cx="611400" cy="392700"/>
          </a:xfrm>
          <a:prstGeom prst="straightConnector1">
            <a:avLst/>
          </a:prstGeom>
          <a:noFill/>
          <a:ln cap="flat" cmpd="sng" w="28575">
            <a:solidFill>
              <a:srgbClr val="31859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8" name="Google Shape;1538;p118"/>
          <p:cNvCxnSpPr>
            <a:stCxn id="1532" idx="3"/>
            <a:endCxn id="1533" idx="0"/>
          </p:cNvCxnSpPr>
          <p:nvPr/>
        </p:nvCxnSpPr>
        <p:spPr>
          <a:xfrm>
            <a:off x="8207838" y="5145176"/>
            <a:ext cx="353700" cy="90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9" name="Google Shape;1539;p118"/>
          <p:cNvSpPr txBox="1"/>
          <p:nvPr/>
        </p:nvSpPr>
        <p:spPr>
          <a:xfrm>
            <a:off x="-76200" y="4267200"/>
            <a:ext cx="7091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</a:rPr>
              <a:t>Ao executar da primeira vez, temos n = nó 6 e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</a:rPr>
              <a:t>n-&gt;altura = 1 + max(atualizaAlt(nó 4), atualizaAlt(nó 10));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chemeClr val="dk1"/>
                </a:solidFill>
              </a:rPr>
              <a:t>Recursivamente chamamos atualizaAlt(nó 4)</a:t>
            </a:r>
            <a:endParaRPr b="1"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119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5" name="Google Shape;1545;p119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46" name="Google Shape;1546;p119"/>
          <p:cNvSpPr txBox="1"/>
          <p:nvPr/>
        </p:nvSpPr>
        <p:spPr>
          <a:xfrm>
            <a:off x="191700" y="1295400"/>
            <a:ext cx="9441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atualizaAlt(no* n)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if(n == NULL)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return 0;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}else{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n-&gt;altura = 1 + max(atualizaAlt(n-&gt;esq), atualizaAlt(n-&gt;dir));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return n-&gt;altura;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47" name="Google Shape;1547;p119"/>
          <p:cNvSpPr/>
          <p:nvPr/>
        </p:nvSpPr>
        <p:spPr>
          <a:xfrm>
            <a:off x="8104242" y="45900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1548" name="Google Shape;1548;p119"/>
          <p:cNvSpPr/>
          <p:nvPr/>
        </p:nvSpPr>
        <p:spPr>
          <a:xfrm>
            <a:off x="7715408" y="6150484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7</a:t>
            </a:r>
            <a:endParaRPr sz="2000"/>
          </a:p>
        </p:txBody>
      </p:sp>
      <p:sp>
        <p:nvSpPr>
          <p:cNvPr id="1549" name="Google Shape;1549;p119"/>
          <p:cNvSpPr/>
          <p:nvPr/>
        </p:nvSpPr>
        <p:spPr>
          <a:xfrm>
            <a:off x="7139125" y="3872263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6</a:t>
            </a:r>
            <a:endParaRPr sz="2000"/>
          </a:p>
        </p:txBody>
      </p:sp>
      <p:sp>
        <p:nvSpPr>
          <p:cNvPr id="1550" name="Google Shape;1550;p119"/>
          <p:cNvSpPr/>
          <p:nvPr/>
        </p:nvSpPr>
        <p:spPr>
          <a:xfrm>
            <a:off x="6592225" y="604801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4</a:t>
            </a:r>
            <a:endParaRPr sz="2000"/>
          </a:p>
        </p:txBody>
      </p:sp>
      <p:cxnSp>
        <p:nvCxnSpPr>
          <p:cNvPr id="1551" name="Google Shape;1551;p119"/>
          <p:cNvCxnSpPr>
            <a:stCxn id="1549" idx="3"/>
            <a:endCxn id="1550" idx="0"/>
          </p:cNvCxnSpPr>
          <p:nvPr/>
        </p:nvCxnSpPr>
        <p:spPr>
          <a:xfrm flipH="1">
            <a:off x="6946021" y="4427414"/>
            <a:ext cx="296700" cy="1620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2" name="Google Shape;1552;p119"/>
          <p:cNvCxnSpPr>
            <a:stCxn id="1549" idx="6"/>
            <a:endCxn id="1547" idx="0"/>
          </p:cNvCxnSpPr>
          <p:nvPr/>
        </p:nvCxnSpPr>
        <p:spPr>
          <a:xfrm>
            <a:off x="7846525" y="4197463"/>
            <a:ext cx="611400" cy="392700"/>
          </a:xfrm>
          <a:prstGeom prst="straightConnector1">
            <a:avLst/>
          </a:prstGeom>
          <a:noFill/>
          <a:ln cap="flat" cmpd="sng" w="28575">
            <a:solidFill>
              <a:srgbClr val="31859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3" name="Google Shape;1553;p119"/>
          <p:cNvCxnSpPr>
            <a:stCxn id="1547" idx="3"/>
            <a:endCxn id="1548" idx="0"/>
          </p:cNvCxnSpPr>
          <p:nvPr/>
        </p:nvCxnSpPr>
        <p:spPr>
          <a:xfrm flipH="1">
            <a:off x="8069238" y="5145176"/>
            <a:ext cx="138600" cy="100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54" name="Google Shape;1554;p119"/>
          <p:cNvSpPr txBox="1"/>
          <p:nvPr/>
        </p:nvSpPr>
        <p:spPr>
          <a:xfrm>
            <a:off x="-76200" y="4267200"/>
            <a:ext cx="6481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No próximo passo, temos: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</a:pPr>
            <a:r>
              <a:rPr lang="pt-BR" sz="2600">
                <a:solidFill>
                  <a:schemeClr val="dk1"/>
                </a:solidFill>
              </a:rPr>
              <a:t>n = nó 4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</a:pPr>
            <a:r>
              <a:rPr lang="pt-BR" sz="2600">
                <a:solidFill>
                  <a:schemeClr val="dk1"/>
                </a:solidFill>
              </a:rPr>
              <a:t>n-&gt;altura = 1 + 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</a:rPr>
              <a:t>    max(atualizaAlt(NULL), atualizaAlt(NULL));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120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0" name="Google Shape;1560;p120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61" name="Google Shape;1561;p120"/>
          <p:cNvSpPr txBox="1"/>
          <p:nvPr/>
        </p:nvSpPr>
        <p:spPr>
          <a:xfrm>
            <a:off x="191700" y="1295400"/>
            <a:ext cx="9441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atualizaAlt(no* n)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if(n == NULL)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return 0;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else{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n-&gt;altura = 1 + max(atualizaAlt(n-&gt;esq), atualizaAlt(n-&gt;dir));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return n-&gt;altura;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62" name="Google Shape;1562;p120"/>
          <p:cNvSpPr/>
          <p:nvPr/>
        </p:nvSpPr>
        <p:spPr>
          <a:xfrm>
            <a:off x="8104242" y="45900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1563" name="Google Shape;1563;p120"/>
          <p:cNvSpPr/>
          <p:nvPr/>
        </p:nvSpPr>
        <p:spPr>
          <a:xfrm>
            <a:off x="7715408" y="6150484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7</a:t>
            </a:r>
            <a:endParaRPr sz="2000"/>
          </a:p>
        </p:txBody>
      </p:sp>
      <p:sp>
        <p:nvSpPr>
          <p:cNvPr id="1564" name="Google Shape;1564;p120"/>
          <p:cNvSpPr/>
          <p:nvPr/>
        </p:nvSpPr>
        <p:spPr>
          <a:xfrm>
            <a:off x="7139125" y="3872263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6</a:t>
            </a:r>
            <a:endParaRPr sz="2000"/>
          </a:p>
        </p:txBody>
      </p:sp>
      <p:sp>
        <p:nvSpPr>
          <p:cNvPr id="1565" name="Google Shape;1565;p120"/>
          <p:cNvSpPr/>
          <p:nvPr/>
        </p:nvSpPr>
        <p:spPr>
          <a:xfrm>
            <a:off x="6592225" y="604801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4</a:t>
            </a:r>
            <a:endParaRPr sz="2000"/>
          </a:p>
        </p:txBody>
      </p:sp>
      <p:cxnSp>
        <p:nvCxnSpPr>
          <p:cNvPr id="1566" name="Google Shape;1566;p120"/>
          <p:cNvCxnSpPr>
            <a:stCxn id="1564" idx="3"/>
            <a:endCxn id="1565" idx="0"/>
          </p:cNvCxnSpPr>
          <p:nvPr/>
        </p:nvCxnSpPr>
        <p:spPr>
          <a:xfrm flipH="1">
            <a:off x="6946021" y="4427414"/>
            <a:ext cx="296700" cy="1620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7" name="Google Shape;1567;p120"/>
          <p:cNvCxnSpPr>
            <a:stCxn id="1564" idx="6"/>
            <a:endCxn id="1562" idx="0"/>
          </p:cNvCxnSpPr>
          <p:nvPr/>
        </p:nvCxnSpPr>
        <p:spPr>
          <a:xfrm>
            <a:off x="7846525" y="4197463"/>
            <a:ext cx="611400" cy="392700"/>
          </a:xfrm>
          <a:prstGeom prst="straightConnector1">
            <a:avLst/>
          </a:prstGeom>
          <a:noFill/>
          <a:ln cap="flat" cmpd="sng" w="28575">
            <a:solidFill>
              <a:srgbClr val="31859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8" name="Google Shape;1568;p120"/>
          <p:cNvCxnSpPr>
            <a:stCxn id="1562" idx="3"/>
            <a:endCxn id="1563" idx="0"/>
          </p:cNvCxnSpPr>
          <p:nvPr/>
        </p:nvCxnSpPr>
        <p:spPr>
          <a:xfrm flipH="1">
            <a:off x="8069238" y="5145176"/>
            <a:ext cx="138600" cy="100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9" name="Google Shape;1569;p120"/>
          <p:cNvSpPr txBox="1"/>
          <p:nvPr/>
        </p:nvSpPr>
        <p:spPr>
          <a:xfrm>
            <a:off x="-76200" y="4267200"/>
            <a:ext cx="6481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</a:rPr>
              <a:t>Ao invocar atualizaAlt(NULL), será retornado 0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121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5" name="Google Shape;1575;p121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76" name="Google Shape;1576;p121"/>
          <p:cNvSpPr txBox="1"/>
          <p:nvPr/>
        </p:nvSpPr>
        <p:spPr>
          <a:xfrm>
            <a:off x="191700" y="1295400"/>
            <a:ext cx="9441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atualizaAlt(no* n)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if(n == NULL)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return 0;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}else{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n-&gt;altura = 1 + max(atualizaAlt(n-&gt;esq), atualizaAlt(n-&gt;dir));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return n-&gt;altura;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77" name="Google Shape;1577;p121"/>
          <p:cNvSpPr/>
          <p:nvPr/>
        </p:nvSpPr>
        <p:spPr>
          <a:xfrm>
            <a:off x="8104242" y="45900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1578" name="Google Shape;1578;p121"/>
          <p:cNvSpPr/>
          <p:nvPr/>
        </p:nvSpPr>
        <p:spPr>
          <a:xfrm>
            <a:off x="7715408" y="6150484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7</a:t>
            </a:r>
            <a:endParaRPr sz="2000"/>
          </a:p>
        </p:txBody>
      </p:sp>
      <p:sp>
        <p:nvSpPr>
          <p:cNvPr id="1579" name="Google Shape;1579;p121"/>
          <p:cNvSpPr/>
          <p:nvPr/>
        </p:nvSpPr>
        <p:spPr>
          <a:xfrm>
            <a:off x="7139125" y="3872263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6</a:t>
            </a:r>
            <a:endParaRPr sz="2000"/>
          </a:p>
        </p:txBody>
      </p:sp>
      <p:sp>
        <p:nvSpPr>
          <p:cNvPr id="1580" name="Google Shape;1580;p121"/>
          <p:cNvSpPr/>
          <p:nvPr/>
        </p:nvSpPr>
        <p:spPr>
          <a:xfrm>
            <a:off x="6592225" y="604801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4</a:t>
            </a:r>
            <a:endParaRPr sz="2000"/>
          </a:p>
        </p:txBody>
      </p:sp>
      <p:cxnSp>
        <p:nvCxnSpPr>
          <p:cNvPr id="1581" name="Google Shape;1581;p121"/>
          <p:cNvCxnSpPr>
            <a:stCxn id="1579" idx="3"/>
            <a:endCxn id="1580" idx="0"/>
          </p:cNvCxnSpPr>
          <p:nvPr/>
        </p:nvCxnSpPr>
        <p:spPr>
          <a:xfrm flipH="1">
            <a:off x="6946021" y="4427414"/>
            <a:ext cx="296700" cy="1620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2" name="Google Shape;1582;p121"/>
          <p:cNvCxnSpPr>
            <a:stCxn id="1579" idx="6"/>
            <a:endCxn id="1577" idx="0"/>
          </p:cNvCxnSpPr>
          <p:nvPr/>
        </p:nvCxnSpPr>
        <p:spPr>
          <a:xfrm>
            <a:off x="7846525" y="4197463"/>
            <a:ext cx="611400" cy="392700"/>
          </a:xfrm>
          <a:prstGeom prst="straightConnector1">
            <a:avLst/>
          </a:prstGeom>
          <a:noFill/>
          <a:ln cap="flat" cmpd="sng" w="28575">
            <a:solidFill>
              <a:srgbClr val="31859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3" name="Google Shape;1583;p121"/>
          <p:cNvCxnSpPr>
            <a:stCxn id="1577" idx="3"/>
            <a:endCxn id="1578" idx="0"/>
          </p:cNvCxnSpPr>
          <p:nvPr/>
        </p:nvCxnSpPr>
        <p:spPr>
          <a:xfrm flipH="1">
            <a:off x="8069238" y="5145176"/>
            <a:ext cx="138600" cy="100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84" name="Google Shape;1584;p121"/>
          <p:cNvSpPr txBox="1"/>
          <p:nvPr/>
        </p:nvSpPr>
        <p:spPr>
          <a:xfrm>
            <a:off x="-76200" y="4267200"/>
            <a:ext cx="7318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Voltamos ao passo anterior: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</a:pPr>
            <a:r>
              <a:rPr lang="pt-BR" sz="2600">
                <a:solidFill>
                  <a:schemeClr val="dk1"/>
                </a:solidFill>
              </a:rPr>
              <a:t>n = nó 4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</a:pPr>
            <a:r>
              <a:rPr lang="pt-BR" sz="2600">
                <a:solidFill>
                  <a:schemeClr val="dk1"/>
                </a:solidFill>
              </a:rPr>
              <a:t>n-&gt;altura = 1 + max(0, 0) = 1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</a:pPr>
            <a:r>
              <a:rPr lang="pt-BR" sz="2600">
                <a:solidFill>
                  <a:schemeClr val="dk1"/>
                </a:solidFill>
              </a:rPr>
              <a:t>Logo, a altura de 4 é 1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585" name="Google Shape;1585;p121"/>
          <p:cNvSpPr txBox="1"/>
          <p:nvPr/>
        </p:nvSpPr>
        <p:spPr>
          <a:xfrm>
            <a:off x="5933125" y="5671375"/>
            <a:ext cx="8901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alt = 1</a:t>
            </a:r>
            <a:endParaRPr sz="200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122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1" name="Google Shape;1591;p122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92" name="Google Shape;1592;p122"/>
          <p:cNvSpPr txBox="1"/>
          <p:nvPr/>
        </p:nvSpPr>
        <p:spPr>
          <a:xfrm>
            <a:off x="191700" y="1295400"/>
            <a:ext cx="9441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atualizaAlt(no* n)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if(n == NULL)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return 0;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}else{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n-&gt;altura = 1 + max(atualizaAlt(n-&gt;esq), atualizaAlt(n-&gt;dir));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return n-&gt;altura;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93" name="Google Shape;1593;p122"/>
          <p:cNvSpPr/>
          <p:nvPr/>
        </p:nvSpPr>
        <p:spPr>
          <a:xfrm>
            <a:off x="8104242" y="45900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1594" name="Google Shape;1594;p122"/>
          <p:cNvSpPr/>
          <p:nvPr/>
        </p:nvSpPr>
        <p:spPr>
          <a:xfrm>
            <a:off x="7715408" y="6150484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7</a:t>
            </a:r>
            <a:endParaRPr sz="2000"/>
          </a:p>
        </p:txBody>
      </p:sp>
      <p:sp>
        <p:nvSpPr>
          <p:cNvPr id="1595" name="Google Shape;1595;p122"/>
          <p:cNvSpPr/>
          <p:nvPr/>
        </p:nvSpPr>
        <p:spPr>
          <a:xfrm>
            <a:off x="7139125" y="3872263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6</a:t>
            </a:r>
            <a:endParaRPr sz="2000"/>
          </a:p>
        </p:txBody>
      </p:sp>
      <p:sp>
        <p:nvSpPr>
          <p:cNvPr id="1596" name="Google Shape;1596;p122"/>
          <p:cNvSpPr/>
          <p:nvPr/>
        </p:nvSpPr>
        <p:spPr>
          <a:xfrm>
            <a:off x="6592225" y="604801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4</a:t>
            </a:r>
            <a:endParaRPr sz="2000"/>
          </a:p>
        </p:txBody>
      </p:sp>
      <p:cxnSp>
        <p:nvCxnSpPr>
          <p:cNvPr id="1597" name="Google Shape;1597;p122"/>
          <p:cNvCxnSpPr>
            <a:stCxn id="1595" idx="3"/>
            <a:endCxn id="1596" idx="0"/>
          </p:cNvCxnSpPr>
          <p:nvPr/>
        </p:nvCxnSpPr>
        <p:spPr>
          <a:xfrm flipH="1">
            <a:off x="6946021" y="4427414"/>
            <a:ext cx="296700" cy="1620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98" name="Google Shape;1598;p122"/>
          <p:cNvCxnSpPr>
            <a:stCxn id="1595" idx="6"/>
            <a:endCxn id="1593" idx="0"/>
          </p:cNvCxnSpPr>
          <p:nvPr/>
        </p:nvCxnSpPr>
        <p:spPr>
          <a:xfrm>
            <a:off x="7846525" y="4197463"/>
            <a:ext cx="611400" cy="392700"/>
          </a:xfrm>
          <a:prstGeom prst="straightConnector1">
            <a:avLst/>
          </a:prstGeom>
          <a:noFill/>
          <a:ln cap="flat" cmpd="sng" w="28575">
            <a:solidFill>
              <a:srgbClr val="31859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99" name="Google Shape;1599;p122"/>
          <p:cNvCxnSpPr>
            <a:stCxn id="1593" idx="3"/>
            <a:endCxn id="1594" idx="0"/>
          </p:cNvCxnSpPr>
          <p:nvPr/>
        </p:nvCxnSpPr>
        <p:spPr>
          <a:xfrm flipH="1">
            <a:off x="8069238" y="5145176"/>
            <a:ext cx="138600" cy="100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00" name="Google Shape;1600;p122"/>
          <p:cNvSpPr txBox="1"/>
          <p:nvPr/>
        </p:nvSpPr>
        <p:spPr>
          <a:xfrm>
            <a:off x="-76200" y="4267200"/>
            <a:ext cx="7318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Voltamos ao passo anterior: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</a:pPr>
            <a:r>
              <a:rPr lang="pt-BR" sz="2600">
                <a:solidFill>
                  <a:schemeClr val="dk1"/>
                </a:solidFill>
              </a:rPr>
              <a:t>n = nó 4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</a:pPr>
            <a:r>
              <a:rPr lang="pt-BR" sz="2600">
                <a:solidFill>
                  <a:schemeClr val="dk1"/>
                </a:solidFill>
              </a:rPr>
              <a:t>n-&gt;altura = 1 + max(0, 0) = 1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</a:pPr>
            <a:r>
              <a:rPr lang="pt-BR" sz="2600">
                <a:solidFill>
                  <a:schemeClr val="dk1"/>
                </a:solidFill>
              </a:rPr>
              <a:t>Logo, a altura de 4 é 1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chemeClr val="dk1"/>
                </a:solidFill>
              </a:rPr>
              <a:t>A altura 1 é retornada pro nó 6!</a:t>
            </a:r>
            <a:endParaRPr b="1" sz="2600">
              <a:solidFill>
                <a:schemeClr val="dk1"/>
              </a:solidFill>
            </a:endParaRPr>
          </a:p>
        </p:txBody>
      </p:sp>
      <p:sp>
        <p:nvSpPr>
          <p:cNvPr id="1601" name="Google Shape;1601;p122"/>
          <p:cNvSpPr txBox="1"/>
          <p:nvPr/>
        </p:nvSpPr>
        <p:spPr>
          <a:xfrm>
            <a:off x="5933125" y="5671375"/>
            <a:ext cx="8901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alt = 1</a:t>
            </a:r>
            <a:endParaRPr sz="200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123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123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08" name="Google Shape;1608;p123"/>
          <p:cNvSpPr txBox="1"/>
          <p:nvPr/>
        </p:nvSpPr>
        <p:spPr>
          <a:xfrm>
            <a:off x="191700" y="1295400"/>
            <a:ext cx="9441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atualizaAlt(no* n)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if(n == NULL)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return 0;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}else{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n-&gt;altura = 1 + max(atualizaAlt(n-&gt;esq), atualizaAlt(n-&gt;dir));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return n-&gt;altura;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09" name="Google Shape;1609;p123"/>
          <p:cNvSpPr/>
          <p:nvPr/>
        </p:nvSpPr>
        <p:spPr>
          <a:xfrm>
            <a:off x="8104242" y="45900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1610" name="Google Shape;1610;p123"/>
          <p:cNvSpPr/>
          <p:nvPr/>
        </p:nvSpPr>
        <p:spPr>
          <a:xfrm>
            <a:off x="7715408" y="6150484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7</a:t>
            </a:r>
            <a:endParaRPr sz="2000"/>
          </a:p>
        </p:txBody>
      </p:sp>
      <p:sp>
        <p:nvSpPr>
          <p:cNvPr id="1611" name="Google Shape;1611;p123"/>
          <p:cNvSpPr/>
          <p:nvPr/>
        </p:nvSpPr>
        <p:spPr>
          <a:xfrm>
            <a:off x="7139125" y="3872263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6</a:t>
            </a:r>
            <a:endParaRPr sz="2000"/>
          </a:p>
        </p:txBody>
      </p:sp>
      <p:sp>
        <p:nvSpPr>
          <p:cNvPr id="1612" name="Google Shape;1612;p123"/>
          <p:cNvSpPr/>
          <p:nvPr/>
        </p:nvSpPr>
        <p:spPr>
          <a:xfrm>
            <a:off x="6592225" y="604801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4</a:t>
            </a:r>
            <a:endParaRPr sz="2000"/>
          </a:p>
        </p:txBody>
      </p:sp>
      <p:cxnSp>
        <p:nvCxnSpPr>
          <p:cNvPr id="1613" name="Google Shape;1613;p123"/>
          <p:cNvCxnSpPr>
            <a:stCxn id="1611" idx="3"/>
            <a:endCxn id="1612" idx="0"/>
          </p:cNvCxnSpPr>
          <p:nvPr/>
        </p:nvCxnSpPr>
        <p:spPr>
          <a:xfrm flipH="1">
            <a:off x="6946021" y="4427414"/>
            <a:ext cx="296700" cy="1620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4" name="Google Shape;1614;p123"/>
          <p:cNvCxnSpPr>
            <a:stCxn id="1611" idx="6"/>
            <a:endCxn id="1609" idx="0"/>
          </p:cNvCxnSpPr>
          <p:nvPr/>
        </p:nvCxnSpPr>
        <p:spPr>
          <a:xfrm>
            <a:off x="7846525" y="4197463"/>
            <a:ext cx="611400" cy="392700"/>
          </a:xfrm>
          <a:prstGeom prst="straightConnector1">
            <a:avLst/>
          </a:prstGeom>
          <a:noFill/>
          <a:ln cap="flat" cmpd="sng" w="28575">
            <a:solidFill>
              <a:srgbClr val="31859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5" name="Google Shape;1615;p123"/>
          <p:cNvCxnSpPr>
            <a:stCxn id="1609" idx="3"/>
            <a:endCxn id="1610" idx="0"/>
          </p:cNvCxnSpPr>
          <p:nvPr/>
        </p:nvCxnSpPr>
        <p:spPr>
          <a:xfrm flipH="1">
            <a:off x="8069238" y="5145176"/>
            <a:ext cx="138600" cy="100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6" name="Google Shape;1616;p123"/>
          <p:cNvSpPr txBox="1"/>
          <p:nvPr/>
        </p:nvSpPr>
        <p:spPr>
          <a:xfrm>
            <a:off x="-76200" y="4267200"/>
            <a:ext cx="6481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</a:rPr>
              <a:t>Agora, temos n = nó 6 e n-&gt;altura = 1 + 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</a:rPr>
              <a:t>    max(1, atualizaAlt(nó 10));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chemeClr val="dk1"/>
                </a:solidFill>
              </a:rPr>
              <a:t>Invocamos o </a:t>
            </a:r>
            <a:r>
              <a:rPr b="1" lang="pt-BR" sz="2600">
                <a:solidFill>
                  <a:schemeClr val="dk1"/>
                </a:solidFill>
              </a:rPr>
              <a:t>atualizaAlt(nó 10) recursivamente!</a:t>
            </a:r>
            <a:endParaRPr b="1"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617" name="Google Shape;1617;p123"/>
          <p:cNvSpPr txBox="1"/>
          <p:nvPr/>
        </p:nvSpPr>
        <p:spPr>
          <a:xfrm>
            <a:off x="5933125" y="5671375"/>
            <a:ext cx="8901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alt = 1</a:t>
            </a:r>
            <a:endParaRPr sz="200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124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124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24" name="Google Shape;1624;p124"/>
          <p:cNvSpPr txBox="1"/>
          <p:nvPr/>
        </p:nvSpPr>
        <p:spPr>
          <a:xfrm>
            <a:off x="191700" y="1295400"/>
            <a:ext cx="9441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atualizaAlt(no* n)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if(n == NULL)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return 0;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}else{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n-&gt;altura = 1 + max(atualizaAlt(n-&gt;esq), atualizaAlt(n-&gt;dir));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return n-&gt;altura;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25" name="Google Shape;1625;p124"/>
          <p:cNvSpPr/>
          <p:nvPr/>
        </p:nvSpPr>
        <p:spPr>
          <a:xfrm>
            <a:off x="8104242" y="45900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1626" name="Google Shape;1626;p124"/>
          <p:cNvSpPr/>
          <p:nvPr/>
        </p:nvSpPr>
        <p:spPr>
          <a:xfrm>
            <a:off x="7715408" y="6150484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7</a:t>
            </a:r>
            <a:endParaRPr sz="2000"/>
          </a:p>
        </p:txBody>
      </p:sp>
      <p:sp>
        <p:nvSpPr>
          <p:cNvPr id="1627" name="Google Shape;1627;p124"/>
          <p:cNvSpPr/>
          <p:nvPr/>
        </p:nvSpPr>
        <p:spPr>
          <a:xfrm>
            <a:off x="7139125" y="3872263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6</a:t>
            </a:r>
            <a:endParaRPr sz="2000"/>
          </a:p>
        </p:txBody>
      </p:sp>
      <p:sp>
        <p:nvSpPr>
          <p:cNvPr id="1628" name="Google Shape;1628;p124"/>
          <p:cNvSpPr/>
          <p:nvPr/>
        </p:nvSpPr>
        <p:spPr>
          <a:xfrm>
            <a:off x="6592225" y="604801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4</a:t>
            </a:r>
            <a:endParaRPr sz="2000"/>
          </a:p>
        </p:txBody>
      </p:sp>
      <p:cxnSp>
        <p:nvCxnSpPr>
          <p:cNvPr id="1629" name="Google Shape;1629;p124"/>
          <p:cNvCxnSpPr>
            <a:stCxn id="1627" idx="3"/>
            <a:endCxn id="1628" idx="0"/>
          </p:cNvCxnSpPr>
          <p:nvPr/>
        </p:nvCxnSpPr>
        <p:spPr>
          <a:xfrm flipH="1">
            <a:off x="6946021" y="4427414"/>
            <a:ext cx="296700" cy="1620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0" name="Google Shape;1630;p124"/>
          <p:cNvCxnSpPr>
            <a:stCxn id="1627" idx="6"/>
            <a:endCxn id="1625" idx="0"/>
          </p:cNvCxnSpPr>
          <p:nvPr/>
        </p:nvCxnSpPr>
        <p:spPr>
          <a:xfrm>
            <a:off x="7846525" y="4197463"/>
            <a:ext cx="611400" cy="392700"/>
          </a:xfrm>
          <a:prstGeom prst="straightConnector1">
            <a:avLst/>
          </a:prstGeom>
          <a:noFill/>
          <a:ln cap="flat" cmpd="sng" w="28575">
            <a:solidFill>
              <a:srgbClr val="31859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1" name="Google Shape;1631;p124"/>
          <p:cNvCxnSpPr>
            <a:stCxn id="1625" idx="3"/>
            <a:endCxn id="1626" idx="0"/>
          </p:cNvCxnSpPr>
          <p:nvPr/>
        </p:nvCxnSpPr>
        <p:spPr>
          <a:xfrm flipH="1">
            <a:off x="8069238" y="5145176"/>
            <a:ext cx="138600" cy="100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32" name="Google Shape;1632;p124"/>
          <p:cNvSpPr txBox="1"/>
          <p:nvPr/>
        </p:nvSpPr>
        <p:spPr>
          <a:xfrm>
            <a:off x="-76200" y="4267200"/>
            <a:ext cx="6481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</a:rPr>
              <a:t>Agora, temos n = nó 10 e n-&gt;altura = 1 + 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</a:rPr>
              <a:t>    max(atualizaAlt(nó 7), atualizaAlt(NULL));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chemeClr val="dk1"/>
                </a:solidFill>
              </a:rPr>
              <a:t>Invocamos o atualizaAlt(nó 7) recursivamente!</a:t>
            </a:r>
            <a:endParaRPr b="1"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633" name="Google Shape;1633;p124"/>
          <p:cNvSpPr txBox="1"/>
          <p:nvPr/>
        </p:nvSpPr>
        <p:spPr>
          <a:xfrm>
            <a:off x="5933125" y="5671375"/>
            <a:ext cx="8901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alt = 1</a:t>
            </a:r>
            <a:endParaRPr sz="200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125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125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40" name="Google Shape;1640;p125"/>
          <p:cNvSpPr txBox="1"/>
          <p:nvPr/>
        </p:nvSpPr>
        <p:spPr>
          <a:xfrm>
            <a:off x="191700" y="1295400"/>
            <a:ext cx="9441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atualizaAlt(no* n)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if(n == NULL)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return 0;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}else{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n-&gt;altura = 1 + max(atualizaAlt(n-&gt;esq), atualizaAlt(n-&gt;dir));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return n-&gt;altura;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41" name="Google Shape;1641;p125"/>
          <p:cNvSpPr/>
          <p:nvPr/>
        </p:nvSpPr>
        <p:spPr>
          <a:xfrm>
            <a:off x="8104242" y="45900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1642" name="Google Shape;1642;p125"/>
          <p:cNvSpPr/>
          <p:nvPr/>
        </p:nvSpPr>
        <p:spPr>
          <a:xfrm>
            <a:off x="7715408" y="6150484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7</a:t>
            </a:r>
            <a:endParaRPr sz="2000"/>
          </a:p>
        </p:txBody>
      </p:sp>
      <p:sp>
        <p:nvSpPr>
          <p:cNvPr id="1643" name="Google Shape;1643;p125"/>
          <p:cNvSpPr/>
          <p:nvPr/>
        </p:nvSpPr>
        <p:spPr>
          <a:xfrm>
            <a:off x="7139125" y="3872263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6</a:t>
            </a:r>
            <a:endParaRPr sz="2000"/>
          </a:p>
        </p:txBody>
      </p:sp>
      <p:sp>
        <p:nvSpPr>
          <p:cNvPr id="1644" name="Google Shape;1644;p125"/>
          <p:cNvSpPr/>
          <p:nvPr/>
        </p:nvSpPr>
        <p:spPr>
          <a:xfrm>
            <a:off x="6592225" y="604801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4</a:t>
            </a:r>
            <a:endParaRPr sz="2000"/>
          </a:p>
        </p:txBody>
      </p:sp>
      <p:cxnSp>
        <p:nvCxnSpPr>
          <p:cNvPr id="1645" name="Google Shape;1645;p125"/>
          <p:cNvCxnSpPr>
            <a:stCxn id="1643" idx="3"/>
            <a:endCxn id="1644" idx="0"/>
          </p:cNvCxnSpPr>
          <p:nvPr/>
        </p:nvCxnSpPr>
        <p:spPr>
          <a:xfrm flipH="1">
            <a:off x="6946021" y="4427414"/>
            <a:ext cx="296700" cy="1620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6" name="Google Shape;1646;p125"/>
          <p:cNvCxnSpPr>
            <a:stCxn id="1643" idx="6"/>
            <a:endCxn id="1641" idx="0"/>
          </p:cNvCxnSpPr>
          <p:nvPr/>
        </p:nvCxnSpPr>
        <p:spPr>
          <a:xfrm>
            <a:off x="7846525" y="4197463"/>
            <a:ext cx="611400" cy="392700"/>
          </a:xfrm>
          <a:prstGeom prst="straightConnector1">
            <a:avLst/>
          </a:prstGeom>
          <a:noFill/>
          <a:ln cap="flat" cmpd="sng" w="28575">
            <a:solidFill>
              <a:srgbClr val="31859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7" name="Google Shape;1647;p125"/>
          <p:cNvCxnSpPr>
            <a:stCxn id="1641" idx="3"/>
            <a:endCxn id="1642" idx="0"/>
          </p:cNvCxnSpPr>
          <p:nvPr/>
        </p:nvCxnSpPr>
        <p:spPr>
          <a:xfrm flipH="1">
            <a:off x="8069238" y="5145176"/>
            <a:ext cx="138600" cy="100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48" name="Google Shape;1648;p125"/>
          <p:cNvSpPr txBox="1"/>
          <p:nvPr/>
        </p:nvSpPr>
        <p:spPr>
          <a:xfrm>
            <a:off x="-76200" y="4267200"/>
            <a:ext cx="6481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</a:rPr>
              <a:t>Agora, temos n = nó 7 e n-&gt;altura = 1 + max(atualizaAlt(NULL), atualizaAlt(NULL));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chemeClr val="dk1"/>
                </a:solidFill>
              </a:rPr>
              <a:t>Como atualizaAlt(NULL) = 0, então</a:t>
            </a:r>
            <a:endParaRPr b="1"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chemeClr val="dk1"/>
                </a:solidFill>
              </a:rPr>
              <a:t>n-&gt;altura = 1 + max(0, 0) = 1</a:t>
            </a:r>
            <a:endParaRPr b="1"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649" name="Google Shape;1649;p125"/>
          <p:cNvSpPr txBox="1"/>
          <p:nvPr/>
        </p:nvSpPr>
        <p:spPr>
          <a:xfrm>
            <a:off x="5933125" y="5671375"/>
            <a:ext cx="8901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alt = 1</a:t>
            </a:r>
            <a:endParaRPr sz="2000"/>
          </a:p>
        </p:txBody>
      </p:sp>
      <p:sp>
        <p:nvSpPr>
          <p:cNvPr id="1650" name="Google Shape;1650;p125"/>
          <p:cNvSpPr txBox="1"/>
          <p:nvPr/>
        </p:nvSpPr>
        <p:spPr>
          <a:xfrm>
            <a:off x="8142925" y="5747575"/>
            <a:ext cx="8901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alt = 1</a:t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8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2" name="Google Shape;122;p18"/>
          <p:cNvSpPr txBox="1"/>
          <p:nvPr/>
        </p:nvSpPr>
        <p:spPr>
          <a:xfrm>
            <a:off x="216000" y="1256184"/>
            <a:ext cx="91947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Vamos considerar a estrutura Nó</a:t>
            </a:r>
            <a:endParaRPr sz="2600"/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Observe que, individualmente, cada nó precisa armazenar as seguintes informações:</a:t>
            </a:r>
            <a:endParaRPr sz="2600"/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97" y="3199822"/>
            <a:ext cx="5850800" cy="360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/>
        </p:nvSpPr>
        <p:spPr>
          <a:xfrm>
            <a:off x="5917000" y="2752525"/>
            <a:ext cx="3834300" cy="40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typedef struct No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p126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6" name="Google Shape;1656;p126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57" name="Google Shape;1657;p126"/>
          <p:cNvSpPr txBox="1"/>
          <p:nvPr/>
        </p:nvSpPr>
        <p:spPr>
          <a:xfrm>
            <a:off x="191700" y="1295400"/>
            <a:ext cx="9441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atualizaAlt(no* n)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if(n == NULL)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return 0;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}else{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n-&gt;altura = 1 + max(atualizaAlt(n-&gt;esq), atualizaAlt(n-&gt;dir));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return n-&gt;altura;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58" name="Google Shape;1658;p126"/>
          <p:cNvSpPr/>
          <p:nvPr/>
        </p:nvSpPr>
        <p:spPr>
          <a:xfrm>
            <a:off x="8104242" y="45900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1659" name="Google Shape;1659;p126"/>
          <p:cNvSpPr/>
          <p:nvPr/>
        </p:nvSpPr>
        <p:spPr>
          <a:xfrm>
            <a:off x="7715408" y="6150484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7</a:t>
            </a:r>
            <a:endParaRPr sz="2000"/>
          </a:p>
        </p:txBody>
      </p:sp>
      <p:sp>
        <p:nvSpPr>
          <p:cNvPr id="1660" name="Google Shape;1660;p126"/>
          <p:cNvSpPr/>
          <p:nvPr/>
        </p:nvSpPr>
        <p:spPr>
          <a:xfrm>
            <a:off x="7139125" y="3872263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6</a:t>
            </a:r>
            <a:endParaRPr sz="2000"/>
          </a:p>
        </p:txBody>
      </p:sp>
      <p:sp>
        <p:nvSpPr>
          <p:cNvPr id="1661" name="Google Shape;1661;p126"/>
          <p:cNvSpPr/>
          <p:nvPr/>
        </p:nvSpPr>
        <p:spPr>
          <a:xfrm>
            <a:off x="6592225" y="604801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4</a:t>
            </a:r>
            <a:endParaRPr sz="2000"/>
          </a:p>
        </p:txBody>
      </p:sp>
      <p:cxnSp>
        <p:nvCxnSpPr>
          <p:cNvPr id="1662" name="Google Shape;1662;p126"/>
          <p:cNvCxnSpPr>
            <a:stCxn id="1660" idx="3"/>
            <a:endCxn id="1661" idx="0"/>
          </p:cNvCxnSpPr>
          <p:nvPr/>
        </p:nvCxnSpPr>
        <p:spPr>
          <a:xfrm flipH="1">
            <a:off x="6946021" y="4427414"/>
            <a:ext cx="296700" cy="1620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3" name="Google Shape;1663;p126"/>
          <p:cNvCxnSpPr>
            <a:stCxn id="1660" idx="6"/>
            <a:endCxn id="1658" idx="0"/>
          </p:cNvCxnSpPr>
          <p:nvPr/>
        </p:nvCxnSpPr>
        <p:spPr>
          <a:xfrm>
            <a:off x="7846525" y="4197463"/>
            <a:ext cx="611400" cy="392700"/>
          </a:xfrm>
          <a:prstGeom prst="straightConnector1">
            <a:avLst/>
          </a:prstGeom>
          <a:noFill/>
          <a:ln cap="flat" cmpd="sng" w="28575">
            <a:solidFill>
              <a:srgbClr val="31859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4" name="Google Shape;1664;p126"/>
          <p:cNvCxnSpPr>
            <a:stCxn id="1658" idx="3"/>
            <a:endCxn id="1659" idx="0"/>
          </p:cNvCxnSpPr>
          <p:nvPr/>
        </p:nvCxnSpPr>
        <p:spPr>
          <a:xfrm flipH="1">
            <a:off x="8069238" y="5145176"/>
            <a:ext cx="138600" cy="100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5" name="Google Shape;1665;p126"/>
          <p:cNvSpPr txBox="1"/>
          <p:nvPr/>
        </p:nvSpPr>
        <p:spPr>
          <a:xfrm>
            <a:off x="-76200" y="4267200"/>
            <a:ext cx="6481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</a:rPr>
              <a:t>A seguir, a altura do nó 7 é retornada para o nó 10</a:t>
            </a:r>
            <a:endParaRPr b="1"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666" name="Google Shape;1666;p126"/>
          <p:cNvSpPr txBox="1"/>
          <p:nvPr/>
        </p:nvSpPr>
        <p:spPr>
          <a:xfrm>
            <a:off x="5933125" y="5671375"/>
            <a:ext cx="8901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alt = 1</a:t>
            </a:r>
            <a:endParaRPr sz="2000"/>
          </a:p>
        </p:txBody>
      </p:sp>
      <p:sp>
        <p:nvSpPr>
          <p:cNvPr id="1667" name="Google Shape;1667;p126"/>
          <p:cNvSpPr txBox="1"/>
          <p:nvPr/>
        </p:nvSpPr>
        <p:spPr>
          <a:xfrm>
            <a:off x="8142925" y="5747575"/>
            <a:ext cx="8901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alt = 1</a:t>
            </a:r>
            <a:endParaRPr sz="200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127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3" name="Google Shape;1673;p127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74" name="Google Shape;1674;p127"/>
          <p:cNvSpPr txBox="1"/>
          <p:nvPr/>
        </p:nvSpPr>
        <p:spPr>
          <a:xfrm>
            <a:off x="191700" y="1295400"/>
            <a:ext cx="9441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atualizaAlt(no* n)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if(n == NULL)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return 0;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}else{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n-&gt;altura = 1 + max(atualizaAlt(n-&gt;esq), atualizaAlt(n-&gt;dir));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return n-&gt;altura;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75" name="Google Shape;1675;p127"/>
          <p:cNvSpPr/>
          <p:nvPr/>
        </p:nvSpPr>
        <p:spPr>
          <a:xfrm>
            <a:off x="8104242" y="45900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1676" name="Google Shape;1676;p127"/>
          <p:cNvSpPr/>
          <p:nvPr/>
        </p:nvSpPr>
        <p:spPr>
          <a:xfrm>
            <a:off x="7715408" y="6150484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7</a:t>
            </a:r>
            <a:endParaRPr sz="2000"/>
          </a:p>
        </p:txBody>
      </p:sp>
      <p:sp>
        <p:nvSpPr>
          <p:cNvPr id="1677" name="Google Shape;1677;p127"/>
          <p:cNvSpPr/>
          <p:nvPr/>
        </p:nvSpPr>
        <p:spPr>
          <a:xfrm>
            <a:off x="7139125" y="3872263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6</a:t>
            </a:r>
            <a:endParaRPr sz="2000"/>
          </a:p>
        </p:txBody>
      </p:sp>
      <p:sp>
        <p:nvSpPr>
          <p:cNvPr id="1678" name="Google Shape;1678;p127"/>
          <p:cNvSpPr/>
          <p:nvPr/>
        </p:nvSpPr>
        <p:spPr>
          <a:xfrm>
            <a:off x="6592225" y="604801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4</a:t>
            </a:r>
            <a:endParaRPr sz="2000"/>
          </a:p>
        </p:txBody>
      </p:sp>
      <p:cxnSp>
        <p:nvCxnSpPr>
          <p:cNvPr id="1679" name="Google Shape;1679;p127"/>
          <p:cNvCxnSpPr>
            <a:stCxn id="1677" idx="3"/>
            <a:endCxn id="1678" idx="0"/>
          </p:cNvCxnSpPr>
          <p:nvPr/>
        </p:nvCxnSpPr>
        <p:spPr>
          <a:xfrm flipH="1">
            <a:off x="6946021" y="4427414"/>
            <a:ext cx="296700" cy="1620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0" name="Google Shape;1680;p127"/>
          <p:cNvCxnSpPr>
            <a:stCxn id="1677" idx="6"/>
            <a:endCxn id="1675" idx="0"/>
          </p:cNvCxnSpPr>
          <p:nvPr/>
        </p:nvCxnSpPr>
        <p:spPr>
          <a:xfrm>
            <a:off x="7846525" y="4197463"/>
            <a:ext cx="611400" cy="392700"/>
          </a:xfrm>
          <a:prstGeom prst="straightConnector1">
            <a:avLst/>
          </a:prstGeom>
          <a:noFill/>
          <a:ln cap="flat" cmpd="sng" w="28575">
            <a:solidFill>
              <a:srgbClr val="31859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1" name="Google Shape;1681;p127"/>
          <p:cNvCxnSpPr>
            <a:stCxn id="1675" idx="3"/>
            <a:endCxn id="1676" idx="0"/>
          </p:cNvCxnSpPr>
          <p:nvPr/>
        </p:nvCxnSpPr>
        <p:spPr>
          <a:xfrm flipH="1">
            <a:off x="8069238" y="5145176"/>
            <a:ext cx="138600" cy="100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82" name="Google Shape;1682;p127"/>
          <p:cNvSpPr txBox="1"/>
          <p:nvPr/>
        </p:nvSpPr>
        <p:spPr>
          <a:xfrm>
            <a:off x="-76200" y="4267200"/>
            <a:ext cx="6481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</a:rPr>
              <a:t>Agora, temos n = nó 10 e n-&gt;altura = 1 + 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</a:rPr>
              <a:t>    max(1, atualizaAlt(NULL));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</a:rPr>
              <a:t>Sabemos nesse caso que n-&gt;altura = 1 + max(1, 0) = 1 + 1 = 2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683" name="Google Shape;1683;p127"/>
          <p:cNvSpPr txBox="1"/>
          <p:nvPr/>
        </p:nvSpPr>
        <p:spPr>
          <a:xfrm>
            <a:off x="5933125" y="5671375"/>
            <a:ext cx="8901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alt = 1</a:t>
            </a:r>
            <a:endParaRPr sz="2000"/>
          </a:p>
        </p:txBody>
      </p:sp>
      <p:sp>
        <p:nvSpPr>
          <p:cNvPr id="1684" name="Google Shape;1684;p127"/>
          <p:cNvSpPr txBox="1"/>
          <p:nvPr/>
        </p:nvSpPr>
        <p:spPr>
          <a:xfrm>
            <a:off x="8142925" y="5747575"/>
            <a:ext cx="8901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alt = 1</a:t>
            </a:r>
            <a:endParaRPr sz="2000"/>
          </a:p>
        </p:txBody>
      </p:sp>
      <p:sp>
        <p:nvSpPr>
          <p:cNvPr id="1685" name="Google Shape;1685;p127"/>
          <p:cNvSpPr txBox="1"/>
          <p:nvPr/>
        </p:nvSpPr>
        <p:spPr>
          <a:xfrm>
            <a:off x="8676325" y="4223575"/>
            <a:ext cx="8901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alt = 2</a:t>
            </a:r>
            <a:endParaRPr sz="200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128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1" name="Google Shape;1691;p128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92" name="Google Shape;1692;p128"/>
          <p:cNvSpPr txBox="1"/>
          <p:nvPr/>
        </p:nvSpPr>
        <p:spPr>
          <a:xfrm>
            <a:off x="191700" y="1295400"/>
            <a:ext cx="9441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atualizaAlt(no* n)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if(n == NULL)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return 0;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}else{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n-&gt;altura = 1 + max(atualizaAlt(n-&gt;esq), atualizaAlt(n-&gt;dir));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return n-&gt;altura;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93" name="Google Shape;1693;p128"/>
          <p:cNvSpPr/>
          <p:nvPr/>
        </p:nvSpPr>
        <p:spPr>
          <a:xfrm>
            <a:off x="8104242" y="45900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1694" name="Google Shape;1694;p128"/>
          <p:cNvSpPr/>
          <p:nvPr/>
        </p:nvSpPr>
        <p:spPr>
          <a:xfrm>
            <a:off x="7715408" y="6150484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7</a:t>
            </a:r>
            <a:endParaRPr sz="2000"/>
          </a:p>
        </p:txBody>
      </p:sp>
      <p:sp>
        <p:nvSpPr>
          <p:cNvPr id="1695" name="Google Shape;1695;p128"/>
          <p:cNvSpPr/>
          <p:nvPr/>
        </p:nvSpPr>
        <p:spPr>
          <a:xfrm>
            <a:off x="7139125" y="3872263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6</a:t>
            </a:r>
            <a:endParaRPr sz="2000"/>
          </a:p>
        </p:txBody>
      </p:sp>
      <p:sp>
        <p:nvSpPr>
          <p:cNvPr id="1696" name="Google Shape;1696;p128"/>
          <p:cNvSpPr/>
          <p:nvPr/>
        </p:nvSpPr>
        <p:spPr>
          <a:xfrm>
            <a:off x="6592225" y="604801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4</a:t>
            </a:r>
            <a:endParaRPr sz="2000"/>
          </a:p>
        </p:txBody>
      </p:sp>
      <p:cxnSp>
        <p:nvCxnSpPr>
          <p:cNvPr id="1697" name="Google Shape;1697;p128"/>
          <p:cNvCxnSpPr>
            <a:stCxn id="1695" idx="3"/>
            <a:endCxn id="1696" idx="0"/>
          </p:cNvCxnSpPr>
          <p:nvPr/>
        </p:nvCxnSpPr>
        <p:spPr>
          <a:xfrm flipH="1">
            <a:off x="6946021" y="4427414"/>
            <a:ext cx="296700" cy="1620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8" name="Google Shape;1698;p128"/>
          <p:cNvCxnSpPr>
            <a:stCxn id="1695" idx="6"/>
            <a:endCxn id="1693" idx="0"/>
          </p:cNvCxnSpPr>
          <p:nvPr/>
        </p:nvCxnSpPr>
        <p:spPr>
          <a:xfrm>
            <a:off x="7846525" y="4197463"/>
            <a:ext cx="611400" cy="392700"/>
          </a:xfrm>
          <a:prstGeom prst="straightConnector1">
            <a:avLst/>
          </a:prstGeom>
          <a:noFill/>
          <a:ln cap="flat" cmpd="sng" w="28575">
            <a:solidFill>
              <a:srgbClr val="31859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9" name="Google Shape;1699;p128"/>
          <p:cNvCxnSpPr>
            <a:stCxn id="1693" idx="3"/>
            <a:endCxn id="1694" idx="0"/>
          </p:cNvCxnSpPr>
          <p:nvPr/>
        </p:nvCxnSpPr>
        <p:spPr>
          <a:xfrm flipH="1">
            <a:off x="8069238" y="5145176"/>
            <a:ext cx="138600" cy="100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0" name="Google Shape;1700;p128"/>
          <p:cNvSpPr txBox="1"/>
          <p:nvPr/>
        </p:nvSpPr>
        <p:spPr>
          <a:xfrm>
            <a:off x="-76200" y="4267200"/>
            <a:ext cx="6481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</a:rPr>
              <a:t>A seguir, retornamos a altura 2 do nó 10 para o nó 6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701" name="Google Shape;1701;p128"/>
          <p:cNvSpPr txBox="1"/>
          <p:nvPr/>
        </p:nvSpPr>
        <p:spPr>
          <a:xfrm>
            <a:off x="5933125" y="5671375"/>
            <a:ext cx="8901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alt = 1</a:t>
            </a:r>
            <a:endParaRPr sz="2000"/>
          </a:p>
        </p:txBody>
      </p:sp>
      <p:sp>
        <p:nvSpPr>
          <p:cNvPr id="1702" name="Google Shape;1702;p128"/>
          <p:cNvSpPr txBox="1"/>
          <p:nvPr/>
        </p:nvSpPr>
        <p:spPr>
          <a:xfrm>
            <a:off x="8142925" y="5747575"/>
            <a:ext cx="8901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alt = 1</a:t>
            </a:r>
            <a:endParaRPr sz="2000"/>
          </a:p>
        </p:txBody>
      </p:sp>
      <p:sp>
        <p:nvSpPr>
          <p:cNvPr id="1703" name="Google Shape;1703;p128"/>
          <p:cNvSpPr txBox="1"/>
          <p:nvPr/>
        </p:nvSpPr>
        <p:spPr>
          <a:xfrm>
            <a:off x="8676325" y="4223575"/>
            <a:ext cx="8901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alt = 2</a:t>
            </a:r>
            <a:endParaRPr sz="200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p129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9" name="Google Shape;1709;p129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10" name="Google Shape;1710;p129"/>
          <p:cNvSpPr txBox="1"/>
          <p:nvPr/>
        </p:nvSpPr>
        <p:spPr>
          <a:xfrm>
            <a:off x="191700" y="1295400"/>
            <a:ext cx="9441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atualizaAlt(no* n)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if(n == NULL)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return 0;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}else{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n-&gt;altura = 1 + max(atualizaAlt(n-&gt;esq), atualizaAlt(n-&gt;dir));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return n-&gt;altura;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11" name="Google Shape;1711;p129"/>
          <p:cNvSpPr/>
          <p:nvPr/>
        </p:nvSpPr>
        <p:spPr>
          <a:xfrm>
            <a:off x="8104242" y="45900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1712" name="Google Shape;1712;p129"/>
          <p:cNvSpPr/>
          <p:nvPr/>
        </p:nvSpPr>
        <p:spPr>
          <a:xfrm>
            <a:off x="7715408" y="6150484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7</a:t>
            </a:r>
            <a:endParaRPr sz="2000"/>
          </a:p>
        </p:txBody>
      </p:sp>
      <p:sp>
        <p:nvSpPr>
          <p:cNvPr id="1713" name="Google Shape;1713;p129"/>
          <p:cNvSpPr/>
          <p:nvPr/>
        </p:nvSpPr>
        <p:spPr>
          <a:xfrm>
            <a:off x="7139125" y="3872263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6</a:t>
            </a:r>
            <a:endParaRPr sz="2000"/>
          </a:p>
        </p:txBody>
      </p:sp>
      <p:sp>
        <p:nvSpPr>
          <p:cNvPr id="1714" name="Google Shape;1714;p129"/>
          <p:cNvSpPr/>
          <p:nvPr/>
        </p:nvSpPr>
        <p:spPr>
          <a:xfrm>
            <a:off x="6592225" y="604801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4</a:t>
            </a:r>
            <a:endParaRPr sz="2000"/>
          </a:p>
        </p:txBody>
      </p:sp>
      <p:cxnSp>
        <p:nvCxnSpPr>
          <p:cNvPr id="1715" name="Google Shape;1715;p129"/>
          <p:cNvCxnSpPr>
            <a:stCxn id="1713" idx="3"/>
            <a:endCxn id="1714" idx="0"/>
          </p:cNvCxnSpPr>
          <p:nvPr/>
        </p:nvCxnSpPr>
        <p:spPr>
          <a:xfrm flipH="1">
            <a:off x="6946021" y="4427414"/>
            <a:ext cx="296700" cy="1620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6" name="Google Shape;1716;p129"/>
          <p:cNvCxnSpPr>
            <a:stCxn id="1713" idx="6"/>
            <a:endCxn id="1711" idx="0"/>
          </p:cNvCxnSpPr>
          <p:nvPr/>
        </p:nvCxnSpPr>
        <p:spPr>
          <a:xfrm>
            <a:off x="7846525" y="4197463"/>
            <a:ext cx="611400" cy="392700"/>
          </a:xfrm>
          <a:prstGeom prst="straightConnector1">
            <a:avLst/>
          </a:prstGeom>
          <a:noFill/>
          <a:ln cap="flat" cmpd="sng" w="28575">
            <a:solidFill>
              <a:srgbClr val="31859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7" name="Google Shape;1717;p129"/>
          <p:cNvCxnSpPr>
            <a:stCxn id="1711" idx="3"/>
            <a:endCxn id="1712" idx="0"/>
          </p:cNvCxnSpPr>
          <p:nvPr/>
        </p:nvCxnSpPr>
        <p:spPr>
          <a:xfrm flipH="1">
            <a:off x="8069238" y="5145176"/>
            <a:ext cx="138600" cy="100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8" name="Google Shape;1718;p129"/>
          <p:cNvSpPr txBox="1"/>
          <p:nvPr/>
        </p:nvSpPr>
        <p:spPr>
          <a:xfrm>
            <a:off x="-76200" y="4267200"/>
            <a:ext cx="6481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</a:rPr>
              <a:t>Agora, temos n = nó 6 e n-&gt;altura = 1 + 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</a:rPr>
              <a:t>    max(1, 2);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</a:rPr>
              <a:t>Como n-&gt;altura = 1 + 2 = 3, temos que 3 é a altura do nó 6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719" name="Google Shape;1719;p129"/>
          <p:cNvSpPr txBox="1"/>
          <p:nvPr/>
        </p:nvSpPr>
        <p:spPr>
          <a:xfrm>
            <a:off x="5933125" y="5671375"/>
            <a:ext cx="8901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alt = 1</a:t>
            </a:r>
            <a:endParaRPr sz="2000"/>
          </a:p>
        </p:txBody>
      </p:sp>
      <p:sp>
        <p:nvSpPr>
          <p:cNvPr id="1720" name="Google Shape;1720;p129"/>
          <p:cNvSpPr txBox="1"/>
          <p:nvPr/>
        </p:nvSpPr>
        <p:spPr>
          <a:xfrm>
            <a:off x="8142925" y="5747575"/>
            <a:ext cx="8901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alt = 1</a:t>
            </a:r>
            <a:endParaRPr sz="2000"/>
          </a:p>
        </p:txBody>
      </p:sp>
      <p:sp>
        <p:nvSpPr>
          <p:cNvPr id="1721" name="Google Shape;1721;p129"/>
          <p:cNvSpPr txBox="1"/>
          <p:nvPr/>
        </p:nvSpPr>
        <p:spPr>
          <a:xfrm>
            <a:off x="8676325" y="4223575"/>
            <a:ext cx="8901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alt = 2</a:t>
            </a:r>
            <a:endParaRPr sz="2000"/>
          </a:p>
        </p:txBody>
      </p:sp>
      <p:sp>
        <p:nvSpPr>
          <p:cNvPr id="1722" name="Google Shape;1722;p129"/>
          <p:cNvSpPr txBox="1"/>
          <p:nvPr/>
        </p:nvSpPr>
        <p:spPr>
          <a:xfrm>
            <a:off x="7761925" y="3613975"/>
            <a:ext cx="8901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alt = 3</a:t>
            </a:r>
            <a:endParaRPr sz="200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p130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8" name="Google Shape;1728;p130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29" name="Google Shape;1729;p130"/>
          <p:cNvSpPr txBox="1"/>
          <p:nvPr/>
        </p:nvSpPr>
        <p:spPr>
          <a:xfrm>
            <a:off x="191700" y="1295400"/>
            <a:ext cx="9441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atualizaAlt(no* n)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if(n == NULL)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return 0;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}else{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n-&gt;altura = 1 + max(atualizaAlt(n-&gt;esq), atualizaAlt(n-&gt;dir));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return n-&gt;altura;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30" name="Google Shape;1730;p130"/>
          <p:cNvSpPr/>
          <p:nvPr/>
        </p:nvSpPr>
        <p:spPr>
          <a:xfrm>
            <a:off x="8104242" y="45900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1731" name="Google Shape;1731;p130"/>
          <p:cNvSpPr/>
          <p:nvPr/>
        </p:nvSpPr>
        <p:spPr>
          <a:xfrm>
            <a:off x="7715408" y="6150484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7</a:t>
            </a:r>
            <a:endParaRPr sz="2000"/>
          </a:p>
        </p:txBody>
      </p:sp>
      <p:sp>
        <p:nvSpPr>
          <p:cNvPr id="1732" name="Google Shape;1732;p130"/>
          <p:cNvSpPr/>
          <p:nvPr/>
        </p:nvSpPr>
        <p:spPr>
          <a:xfrm>
            <a:off x="7139125" y="3872263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6</a:t>
            </a:r>
            <a:endParaRPr sz="2000"/>
          </a:p>
        </p:txBody>
      </p:sp>
      <p:sp>
        <p:nvSpPr>
          <p:cNvPr id="1733" name="Google Shape;1733;p130"/>
          <p:cNvSpPr/>
          <p:nvPr/>
        </p:nvSpPr>
        <p:spPr>
          <a:xfrm>
            <a:off x="6592225" y="604801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4</a:t>
            </a:r>
            <a:endParaRPr sz="2000"/>
          </a:p>
        </p:txBody>
      </p:sp>
      <p:cxnSp>
        <p:nvCxnSpPr>
          <p:cNvPr id="1734" name="Google Shape;1734;p130"/>
          <p:cNvCxnSpPr>
            <a:stCxn id="1732" idx="3"/>
            <a:endCxn id="1733" idx="0"/>
          </p:cNvCxnSpPr>
          <p:nvPr/>
        </p:nvCxnSpPr>
        <p:spPr>
          <a:xfrm flipH="1">
            <a:off x="6946021" y="4427414"/>
            <a:ext cx="296700" cy="1620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5" name="Google Shape;1735;p130"/>
          <p:cNvCxnSpPr>
            <a:stCxn id="1732" idx="6"/>
            <a:endCxn id="1730" idx="0"/>
          </p:cNvCxnSpPr>
          <p:nvPr/>
        </p:nvCxnSpPr>
        <p:spPr>
          <a:xfrm>
            <a:off x="7846525" y="4197463"/>
            <a:ext cx="611400" cy="392700"/>
          </a:xfrm>
          <a:prstGeom prst="straightConnector1">
            <a:avLst/>
          </a:prstGeom>
          <a:noFill/>
          <a:ln cap="flat" cmpd="sng" w="28575">
            <a:solidFill>
              <a:srgbClr val="31859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6" name="Google Shape;1736;p130"/>
          <p:cNvCxnSpPr>
            <a:stCxn id="1730" idx="3"/>
            <a:endCxn id="1731" idx="0"/>
          </p:cNvCxnSpPr>
          <p:nvPr/>
        </p:nvCxnSpPr>
        <p:spPr>
          <a:xfrm flipH="1">
            <a:off x="8069238" y="5145176"/>
            <a:ext cx="138600" cy="100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7" name="Google Shape;1737;p130"/>
          <p:cNvSpPr txBox="1"/>
          <p:nvPr/>
        </p:nvSpPr>
        <p:spPr>
          <a:xfrm>
            <a:off x="-76200" y="4267200"/>
            <a:ext cx="6481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</a:rPr>
              <a:t>Finalmente, retornamos a altura 3 para o procedimento de rotação!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738" name="Google Shape;1738;p130"/>
          <p:cNvSpPr txBox="1"/>
          <p:nvPr/>
        </p:nvSpPr>
        <p:spPr>
          <a:xfrm>
            <a:off x="5933125" y="5671375"/>
            <a:ext cx="8901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alt = 1</a:t>
            </a:r>
            <a:endParaRPr sz="2000"/>
          </a:p>
        </p:txBody>
      </p:sp>
      <p:sp>
        <p:nvSpPr>
          <p:cNvPr id="1739" name="Google Shape;1739;p130"/>
          <p:cNvSpPr txBox="1"/>
          <p:nvPr/>
        </p:nvSpPr>
        <p:spPr>
          <a:xfrm>
            <a:off x="8142925" y="5747575"/>
            <a:ext cx="8901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alt = 1</a:t>
            </a:r>
            <a:endParaRPr sz="2000"/>
          </a:p>
        </p:txBody>
      </p:sp>
      <p:sp>
        <p:nvSpPr>
          <p:cNvPr id="1740" name="Google Shape;1740;p130"/>
          <p:cNvSpPr txBox="1"/>
          <p:nvPr/>
        </p:nvSpPr>
        <p:spPr>
          <a:xfrm>
            <a:off x="8676325" y="4223575"/>
            <a:ext cx="8901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alt = 2</a:t>
            </a:r>
            <a:endParaRPr sz="2000"/>
          </a:p>
        </p:txBody>
      </p:sp>
      <p:sp>
        <p:nvSpPr>
          <p:cNvPr id="1741" name="Google Shape;1741;p130"/>
          <p:cNvSpPr txBox="1"/>
          <p:nvPr/>
        </p:nvSpPr>
        <p:spPr>
          <a:xfrm>
            <a:off x="7761925" y="3613975"/>
            <a:ext cx="8901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alt = 3</a:t>
            </a:r>
            <a:endParaRPr sz="200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131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7" name="Google Shape;1747;p131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48" name="Google Shape;1748;p131"/>
          <p:cNvSpPr txBox="1"/>
          <p:nvPr/>
        </p:nvSpPr>
        <p:spPr>
          <a:xfrm>
            <a:off x="191700" y="1066800"/>
            <a:ext cx="9194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Assim, filhoEsq-&gt;altura recebe 3 que foi retornado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no* rotacaoADireita(no* n)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no* filhoEsq    = n-&gt;esq;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no* netoEsq     = filhoEsq-&gt;esq;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no* netoDir     = filhoEsq-&gt;dir;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 filhoEsq-&gt;dir	 = n;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 </a:t>
            </a: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n-&gt;esq				 = netoDir;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filhoEsq-&gt;altura  =</a:t>
            </a: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atualizaAlt(filhoEsq);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49" name="Google Shape;1749;p131"/>
          <p:cNvSpPr/>
          <p:nvPr/>
        </p:nvSpPr>
        <p:spPr>
          <a:xfrm>
            <a:off x="8332842" y="33708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1750" name="Google Shape;1750;p131"/>
          <p:cNvSpPr/>
          <p:nvPr/>
        </p:nvSpPr>
        <p:spPr>
          <a:xfrm>
            <a:off x="7944008" y="4931284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7</a:t>
            </a:r>
            <a:endParaRPr sz="2000"/>
          </a:p>
        </p:txBody>
      </p:sp>
      <p:sp>
        <p:nvSpPr>
          <p:cNvPr id="1751" name="Google Shape;1751;p131"/>
          <p:cNvSpPr/>
          <p:nvPr/>
        </p:nvSpPr>
        <p:spPr>
          <a:xfrm>
            <a:off x="7367725" y="2653063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6</a:t>
            </a:r>
            <a:endParaRPr sz="2000"/>
          </a:p>
        </p:txBody>
      </p:sp>
      <p:sp>
        <p:nvSpPr>
          <p:cNvPr id="1752" name="Google Shape;1752;p131"/>
          <p:cNvSpPr/>
          <p:nvPr/>
        </p:nvSpPr>
        <p:spPr>
          <a:xfrm>
            <a:off x="6820825" y="482881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4</a:t>
            </a:r>
            <a:endParaRPr sz="2000"/>
          </a:p>
        </p:txBody>
      </p:sp>
      <p:cxnSp>
        <p:nvCxnSpPr>
          <p:cNvPr id="1753" name="Google Shape;1753;p131"/>
          <p:cNvCxnSpPr>
            <a:stCxn id="1751" idx="3"/>
            <a:endCxn id="1752" idx="0"/>
          </p:cNvCxnSpPr>
          <p:nvPr/>
        </p:nvCxnSpPr>
        <p:spPr>
          <a:xfrm flipH="1">
            <a:off x="7174621" y="3208214"/>
            <a:ext cx="296700" cy="1620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54" name="Google Shape;1754;p131"/>
          <p:cNvCxnSpPr>
            <a:stCxn id="1751" idx="6"/>
            <a:endCxn id="1749" idx="0"/>
          </p:cNvCxnSpPr>
          <p:nvPr/>
        </p:nvCxnSpPr>
        <p:spPr>
          <a:xfrm>
            <a:off x="8075125" y="2978263"/>
            <a:ext cx="611400" cy="392700"/>
          </a:xfrm>
          <a:prstGeom prst="straightConnector1">
            <a:avLst/>
          </a:prstGeom>
          <a:noFill/>
          <a:ln cap="flat" cmpd="sng" w="28575">
            <a:solidFill>
              <a:srgbClr val="31859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55" name="Google Shape;1755;p131"/>
          <p:cNvCxnSpPr>
            <a:stCxn id="1749" idx="3"/>
            <a:endCxn id="1750" idx="0"/>
          </p:cNvCxnSpPr>
          <p:nvPr/>
        </p:nvCxnSpPr>
        <p:spPr>
          <a:xfrm flipH="1">
            <a:off x="8297838" y="3925976"/>
            <a:ext cx="138600" cy="100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6" name="Google Shape;1756;p131"/>
          <p:cNvSpPr txBox="1"/>
          <p:nvPr/>
        </p:nvSpPr>
        <p:spPr>
          <a:xfrm>
            <a:off x="6161725" y="4452175"/>
            <a:ext cx="8901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alt = 1</a:t>
            </a:r>
            <a:endParaRPr sz="2000"/>
          </a:p>
        </p:txBody>
      </p:sp>
      <p:sp>
        <p:nvSpPr>
          <p:cNvPr id="1757" name="Google Shape;1757;p131"/>
          <p:cNvSpPr txBox="1"/>
          <p:nvPr/>
        </p:nvSpPr>
        <p:spPr>
          <a:xfrm>
            <a:off x="8371525" y="4528375"/>
            <a:ext cx="8901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alt = 1</a:t>
            </a:r>
            <a:endParaRPr sz="2000"/>
          </a:p>
        </p:txBody>
      </p:sp>
      <p:sp>
        <p:nvSpPr>
          <p:cNvPr id="1758" name="Google Shape;1758;p131"/>
          <p:cNvSpPr txBox="1"/>
          <p:nvPr/>
        </p:nvSpPr>
        <p:spPr>
          <a:xfrm>
            <a:off x="8904925" y="3004375"/>
            <a:ext cx="8901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alt = 2</a:t>
            </a:r>
            <a:endParaRPr sz="2000"/>
          </a:p>
        </p:txBody>
      </p:sp>
      <p:sp>
        <p:nvSpPr>
          <p:cNvPr id="1759" name="Google Shape;1759;p131"/>
          <p:cNvSpPr txBox="1"/>
          <p:nvPr/>
        </p:nvSpPr>
        <p:spPr>
          <a:xfrm>
            <a:off x="7990525" y="2394775"/>
            <a:ext cx="8901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alt = 3</a:t>
            </a:r>
            <a:endParaRPr sz="200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132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5" name="Google Shape;1765;p132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66" name="Google Shape;1766;p132"/>
          <p:cNvSpPr txBox="1"/>
          <p:nvPr/>
        </p:nvSpPr>
        <p:spPr>
          <a:xfrm>
            <a:off x="191700" y="838200"/>
            <a:ext cx="9194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Pra fechar, temos que retornar o nó 6, que passou a ser o ascendente de todos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no* rotacaoADireita(no* n)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no* filhoEsq    = n-&gt;esq;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no* netoEsq     = filhoEsq-&gt;esq;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no* netoDir     = filhoEsq-&gt;dir;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 filhoEsq-&gt;dir	 = n;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 </a:t>
            </a: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n-&gt;esq				 = netoDir;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filhoEsq-&gt;altura  =</a:t>
            </a: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atualizaAlt(filhoEsq);</a:t>
            </a: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 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return filhoEsq;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67" name="Google Shape;1767;p132"/>
          <p:cNvSpPr/>
          <p:nvPr/>
        </p:nvSpPr>
        <p:spPr>
          <a:xfrm>
            <a:off x="8104242" y="40566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1768" name="Google Shape;1768;p132"/>
          <p:cNvSpPr/>
          <p:nvPr/>
        </p:nvSpPr>
        <p:spPr>
          <a:xfrm>
            <a:off x="7715408" y="5617084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7</a:t>
            </a:r>
            <a:endParaRPr sz="2000"/>
          </a:p>
        </p:txBody>
      </p:sp>
      <p:sp>
        <p:nvSpPr>
          <p:cNvPr id="1769" name="Google Shape;1769;p132"/>
          <p:cNvSpPr/>
          <p:nvPr/>
        </p:nvSpPr>
        <p:spPr>
          <a:xfrm>
            <a:off x="7139125" y="3338863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6</a:t>
            </a:r>
            <a:endParaRPr sz="2000"/>
          </a:p>
        </p:txBody>
      </p:sp>
      <p:cxnSp>
        <p:nvCxnSpPr>
          <p:cNvPr id="1770" name="Google Shape;1770;p132"/>
          <p:cNvCxnSpPr>
            <a:stCxn id="1767" idx="3"/>
            <a:endCxn id="1768" idx="0"/>
          </p:cNvCxnSpPr>
          <p:nvPr/>
        </p:nvCxnSpPr>
        <p:spPr>
          <a:xfrm flipH="1">
            <a:off x="8069238" y="4611776"/>
            <a:ext cx="138600" cy="100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71" name="Google Shape;1771;p132"/>
          <p:cNvSpPr/>
          <p:nvPr/>
        </p:nvSpPr>
        <p:spPr>
          <a:xfrm>
            <a:off x="6592225" y="551461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4</a:t>
            </a:r>
            <a:endParaRPr sz="2000"/>
          </a:p>
        </p:txBody>
      </p:sp>
      <p:cxnSp>
        <p:nvCxnSpPr>
          <p:cNvPr id="1772" name="Google Shape;1772;p132"/>
          <p:cNvCxnSpPr>
            <a:stCxn id="1769" idx="3"/>
            <a:endCxn id="1771" idx="0"/>
          </p:cNvCxnSpPr>
          <p:nvPr/>
        </p:nvCxnSpPr>
        <p:spPr>
          <a:xfrm flipH="1">
            <a:off x="6946021" y="3894014"/>
            <a:ext cx="296700" cy="1620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73" name="Google Shape;1773;p132"/>
          <p:cNvSpPr txBox="1"/>
          <p:nvPr/>
        </p:nvSpPr>
        <p:spPr>
          <a:xfrm>
            <a:off x="8706000" y="3804175"/>
            <a:ext cx="81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n</a:t>
            </a:r>
            <a:endParaRPr sz="2000"/>
          </a:p>
        </p:txBody>
      </p:sp>
      <p:sp>
        <p:nvSpPr>
          <p:cNvPr id="1774" name="Google Shape;1774;p132"/>
          <p:cNvSpPr txBox="1"/>
          <p:nvPr/>
        </p:nvSpPr>
        <p:spPr>
          <a:xfrm>
            <a:off x="7715400" y="3042175"/>
            <a:ext cx="126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filhoEsq</a:t>
            </a:r>
            <a:endParaRPr sz="2000"/>
          </a:p>
        </p:txBody>
      </p:sp>
      <p:sp>
        <p:nvSpPr>
          <p:cNvPr id="1775" name="Google Shape;1775;p132"/>
          <p:cNvSpPr txBox="1"/>
          <p:nvPr/>
        </p:nvSpPr>
        <p:spPr>
          <a:xfrm>
            <a:off x="5658000" y="5251975"/>
            <a:ext cx="126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netoEsq</a:t>
            </a:r>
            <a:endParaRPr sz="2000"/>
          </a:p>
        </p:txBody>
      </p:sp>
      <p:sp>
        <p:nvSpPr>
          <p:cNvPr id="1776" name="Google Shape;1776;p132"/>
          <p:cNvSpPr txBox="1"/>
          <p:nvPr/>
        </p:nvSpPr>
        <p:spPr>
          <a:xfrm>
            <a:off x="8401200" y="5556775"/>
            <a:ext cx="126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netoDir</a:t>
            </a:r>
            <a:endParaRPr sz="2000"/>
          </a:p>
        </p:txBody>
      </p:sp>
      <p:cxnSp>
        <p:nvCxnSpPr>
          <p:cNvPr id="1777" name="Google Shape;1777;p132"/>
          <p:cNvCxnSpPr>
            <a:stCxn id="1769" idx="6"/>
            <a:endCxn id="1767" idx="0"/>
          </p:cNvCxnSpPr>
          <p:nvPr/>
        </p:nvCxnSpPr>
        <p:spPr>
          <a:xfrm>
            <a:off x="7846525" y="3664063"/>
            <a:ext cx="611400" cy="392700"/>
          </a:xfrm>
          <a:prstGeom prst="straightConnector1">
            <a:avLst/>
          </a:prstGeom>
          <a:noFill/>
          <a:ln cap="flat" cmpd="sng" w="28575">
            <a:solidFill>
              <a:srgbClr val="31859B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p133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3" name="Google Shape;1783;p133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84" name="Google Shape;1784;p133"/>
          <p:cNvSpPr txBox="1"/>
          <p:nvPr/>
        </p:nvSpPr>
        <p:spPr>
          <a:xfrm>
            <a:off x="191700" y="1295400"/>
            <a:ext cx="9194700" cy="30000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Imediatamente, acrescentamos um “return” em inserir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Por quê? Note pelo exemplo anterior que 6 passou a ser a raiz da árvore, então ela será “retornada” ao main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no* inserir(no* n, int chave)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(...)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int balance = getAltura(n-&gt;esq) - getAltura(n-&gt;dir);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if(balance &gt;= 2){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22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rotacaoADireita(n);</a:t>
            </a:r>
            <a:endParaRPr sz="2200">
              <a:solidFill>
                <a:srgbClr val="99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}else if(balance &lt;= -2)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rotacaoAEsquerda(n);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return n;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85" name="Google Shape;1785;p133"/>
          <p:cNvSpPr/>
          <p:nvPr/>
        </p:nvSpPr>
        <p:spPr>
          <a:xfrm>
            <a:off x="8210692" y="45117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1786" name="Google Shape;1786;p133"/>
          <p:cNvSpPr/>
          <p:nvPr/>
        </p:nvSpPr>
        <p:spPr>
          <a:xfrm>
            <a:off x="7944008" y="5617084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7</a:t>
            </a:r>
            <a:endParaRPr sz="2000"/>
          </a:p>
        </p:txBody>
      </p:sp>
      <p:sp>
        <p:nvSpPr>
          <p:cNvPr id="1787" name="Google Shape;1787;p133"/>
          <p:cNvSpPr/>
          <p:nvPr/>
        </p:nvSpPr>
        <p:spPr>
          <a:xfrm>
            <a:off x="7367725" y="3338863"/>
            <a:ext cx="707400" cy="650400"/>
          </a:xfrm>
          <a:prstGeom prst="ellipse">
            <a:avLst/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6</a:t>
            </a:r>
            <a:endParaRPr sz="2000"/>
          </a:p>
        </p:txBody>
      </p:sp>
      <p:cxnSp>
        <p:nvCxnSpPr>
          <p:cNvPr id="1788" name="Google Shape;1788;p133"/>
          <p:cNvCxnSpPr>
            <a:stCxn id="1785" idx="3"/>
            <a:endCxn id="1786" idx="0"/>
          </p:cNvCxnSpPr>
          <p:nvPr/>
        </p:nvCxnSpPr>
        <p:spPr>
          <a:xfrm flipH="1">
            <a:off x="8297788" y="5066876"/>
            <a:ext cx="16500" cy="550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9" name="Google Shape;1789;p133"/>
          <p:cNvSpPr/>
          <p:nvPr/>
        </p:nvSpPr>
        <p:spPr>
          <a:xfrm>
            <a:off x="6820825" y="551461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4</a:t>
            </a:r>
            <a:endParaRPr sz="2000"/>
          </a:p>
        </p:txBody>
      </p:sp>
      <p:cxnSp>
        <p:nvCxnSpPr>
          <p:cNvPr id="1790" name="Google Shape;1790;p133"/>
          <p:cNvCxnSpPr>
            <a:stCxn id="1787" idx="3"/>
            <a:endCxn id="1789" idx="0"/>
          </p:cNvCxnSpPr>
          <p:nvPr/>
        </p:nvCxnSpPr>
        <p:spPr>
          <a:xfrm flipH="1">
            <a:off x="7174621" y="3894014"/>
            <a:ext cx="296700" cy="1620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1" name="Google Shape;1791;p133"/>
          <p:cNvCxnSpPr>
            <a:stCxn id="1787" idx="6"/>
            <a:endCxn id="1785" idx="0"/>
          </p:cNvCxnSpPr>
          <p:nvPr/>
        </p:nvCxnSpPr>
        <p:spPr>
          <a:xfrm>
            <a:off x="8075125" y="3664063"/>
            <a:ext cx="489300" cy="847800"/>
          </a:xfrm>
          <a:prstGeom prst="straightConnector1">
            <a:avLst/>
          </a:prstGeom>
          <a:noFill/>
          <a:ln cap="flat" cmpd="sng" w="28575">
            <a:solidFill>
              <a:srgbClr val="31859B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34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134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98" name="Google Shape;1798;p134"/>
          <p:cNvSpPr txBox="1"/>
          <p:nvPr/>
        </p:nvSpPr>
        <p:spPr>
          <a:xfrm>
            <a:off x="216000" y="1256175"/>
            <a:ext cx="93990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Ao “retornar” pro main, o nó 6 passa a ser a nova raiz</a:t>
            </a:r>
            <a:endParaRPr sz="2600"/>
          </a:p>
        </p:txBody>
      </p:sp>
      <p:sp>
        <p:nvSpPr>
          <p:cNvPr id="1799" name="Google Shape;1799;p134"/>
          <p:cNvSpPr txBox="1"/>
          <p:nvPr/>
        </p:nvSpPr>
        <p:spPr>
          <a:xfrm>
            <a:off x="0" y="2209800"/>
            <a:ext cx="7748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arvore* a = new arvore;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inicializa(a);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a-&gt;raiz = inserir(a-&gt;raiz, 10);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a-&gt;raiz = inserir(a-&gt;raiz, 6);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a-&gt;raiz = inserir(a-&gt;raiz, 4);</a:t>
            </a:r>
            <a:endParaRPr b="1"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  <p:sp>
        <p:nvSpPr>
          <p:cNvPr id="1800" name="Google Shape;1800;p134"/>
          <p:cNvSpPr/>
          <p:nvPr/>
        </p:nvSpPr>
        <p:spPr>
          <a:xfrm>
            <a:off x="8297942" y="58956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1801" name="Google Shape;1801;p134"/>
          <p:cNvSpPr/>
          <p:nvPr/>
        </p:nvSpPr>
        <p:spPr>
          <a:xfrm>
            <a:off x="7367725" y="3719863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6</a:t>
            </a:r>
            <a:endParaRPr sz="2000"/>
          </a:p>
        </p:txBody>
      </p:sp>
      <p:sp>
        <p:nvSpPr>
          <p:cNvPr id="1802" name="Google Shape;1802;p134"/>
          <p:cNvSpPr/>
          <p:nvPr/>
        </p:nvSpPr>
        <p:spPr>
          <a:xfrm>
            <a:off x="6820825" y="589561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4</a:t>
            </a:r>
            <a:endParaRPr sz="2000"/>
          </a:p>
        </p:txBody>
      </p:sp>
      <p:cxnSp>
        <p:nvCxnSpPr>
          <p:cNvPr id="1803" name="Google Shape;1803;p134"/>
          <p:cNvCxnSpPr>
            <a:stCxn id="1801" idx="3"/>
            <a:endCxn id="1802" idx="0"/>
          </p:cNvCxnSpPr>
          <p:nvPr/>
        </p:nvCxnSpPr>
        <p:spPr>
          <a:xfrm flipH="1">
            <a:off x="7174621" y="4275014"/>
            <a:ext cx="296700" cy="1620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4" name="Google Shape;1804;p134"/>
          <p:cNvCxnSpPr>
            <a:stCxn id="1801" idx="6"/>
            <a:endCxn id="1800" idx="0"/>
          </p:cNvCxnSpPr>
          <p:nvPr/>
        </p:nvCxnSpPr>
        <p:spPr>
          <a:xfrm>
            <a:off x="8075125" y="4045063"/>
            <a:ext cx="576600" cy="1850700"/>
          </a:xfrm>
          <a:prstGeom prst="straightConnector1">
            <a:avLst/>
          </a:prstGeom>
          <a:noFill/>
          <a:ln cap="flat" cmpd="sng" w="28575">
            <a:solidFill>
              <a:srgbClr val="31859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5" name="Google Shape;1805;p134"/>
          <p:cNvSpPr txBox="1"/>
          <p:nvPr/>
        </p:nvSpPr>
        <p:spPr>
          <a:xfrm>
            <a:off x="7416400" y="2216200"/>
            <a:ext cx="16578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a-&gt;raiz</a:t>
            </a:r>
            <a:endParaRPr sz="2000"/>
          </a:p>
        </p:txBody>
      </p:sp>
      <p:cxnSp>
        <p:nvCxnSpPr>
          <p:cNvPr id="1806" name="Google Shape;1806;p134"/>
          <p:cNvCxnSpPr>
            <a:endCxn id="1801" idx="0"/>
          </p:cNvCxnSpPr>
          <p:nvPr/>
        </p:nvCxnSpPr>
        <p:spPr>
          <a:xfrm flipH="1">
            <a:off x="7721425" y="2669863"/>
            <a:ext cx="235800" cy="1050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135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135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13" name="Google Shape;1813;p135"/>
          <p:cNvSpPr txBox="1"/>
          <p:nvPr/>
        </p:nvSpPr>
        <p:spPr>
          <a:xfrm>
            <a:off x="191700" y="838200"/>
            <a:ext cx="9194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A rotação a esquerda é a forma “espelhada” da rotação a direita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no* rotacaoAEsquerda(no* n)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no* filhoDir    = n-&gt;dir;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no* netoDir     = filhoDir-&gt;dir;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no* netoEsq     = filhoDir-&gt;esq;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 filhoDir-&gt;esq	 = n;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 </a:t>
            </a: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n-&gt;dir				 = netoEsq;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 filhoDir-&gt;altura = atualizaAlt(filhoDir);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 return filhoDir;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9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1" name="Google Shape;131;p19"/>
          <p:cNvSpPr txBox="1"/>
          <p:nvPr/>
        </p:nvSpPr>
        <p:spPr>
          <a:xfrm>
            <a:off x="216000" y="1256184"/>
            <a:ext cx="91947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Vamos considerar a estrutura Nó</a:t>
            </a:r>
            <a:endParaRPr sz="2600"/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Observe que, individualmente, cada nó precisa armazenar as seguintes informações:</a:t>
            </a:r>
            <a:endParaRPr sz="2600"/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–"/>
            </a:pPr>
            <a:r>
              <a:rPr b="1" lang="pt-BR" sz="2600"/>
              <a:t>Sua chave</a:t>
            </a:r>
            <a:endParaRPr b="1" sz="2600"/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97" y="3199822"/>
            <a:ext cx="5850800" cy="360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 txBox="1"/>
          <p:nvPr/>
        </p:nvSpPr>
        <p:spPr>
          <a:xfrm>
            <a:off x="5917000" y="2752525"/>
            <a:ext cx="3834300" cy="40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typedef struct No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chave;</a:t>
            </a:r>
            <a:endParaRPr b="1"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4" name="Google Shape;134;p19"/>
          <p:cNvSpPr/>
          <p:nvPr/>
        </p:nvSpPr>
        <p:spPr>
          <a:xfrm>
            <a:off x="3088725" y="2752525"/>
            <a:ext cx="471000" cy="634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136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9" name="Google Shape;1819;p136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20" name="Google Shape;1820;p136"/>
          <p:cNvSpPr txBox="1"/>
          <p:nvPr/>
        </p:nvSpPr>
        <p:spPr>
          <a:xfrm>
            <a:off x="216000" y="1256184"/>
            <a:ext cx="91947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Agora c</a:t>
            </a:r>
            <a:r>
              <a:rPr lang="pt-BR" sz="2600"/>
              <a:t>onsidere as 2 árvores abaixo</a:t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Na primeira, temos que fazer uma rotação dupla à direita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Na segunda, temos que fazer uma rotação dupla à esquerda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Vamos analisar melhor a primeira árvore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821" name="Google Shape;1821;p136"/>
          <p:cNvSpPr/>
          <p:nvPr/>
        </p:nvSpPr>
        <p:spPr>
          <a:xfrm>
            <a:off x="3608442" y="19230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1822" name="Google Shape;1822;p136"/>
          <p:cNvSpPr/>
          <p:nvPr/>
        </p:nvSpPr>
        <p:spPr>
          <a:xfrm>
            <a:off x="3578608" y="354245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7</a:t>
            </a:r>
            <a:endParaRPr sz="2000"/>
          </a:p>
        </p:txBody>
      </p:sp>
      <p:sp>
        <p:nvSpPr>
          <p:cNvPr id="1823" name="Google Shape;1823;p136"/>
          <p:cNvSpPr/>
          <p:nvPr/>
        </p:nvSpPr>
        <p:spPr>
          <a:xfrm>
            <a:off x="2643325" y="2881663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6</a:t>
            </a:r>
            <a:endParaRPr sz="2000"/>
          </a:p>
        </p:txBody>
      </p:sp>
      <p:cxnSp>
        <p:nvCxnSpPr>
          <p:cNvPr id="1824" name="Google Shape;1824;p136"/>
          <p:cNvCxnSpPr>
            <a:stCxn id="1823" idx="5"/>
            <a:endCxn id="1822" idx="1"/>
          </p:cNvCxnSpPr>
          <p:nvPr/>
        </p:nvCxnSpPr>
        <p:spPr>
          <a:xfrm>
            <a:off x="3247129" y="3436814"/>
            <a:ext cx="435000" cy="20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5" name="Google Shape;1825;p136"/>
          <p:cNvCxnSpPr>
            <a:stCxn id="1821" idx="3"/>
            <a:endCxn id="1823" idx="0"/>
          </p:cNvCxnSpPr>
          <p:nvPr/>
        </p:nvCxnSpPr>
        <p:spPr>
          <a:xfrm flipH="1">
            <a:off x="2997138" y="2478176"/>
            <a:ext cx="714900" cy="403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6" name="Google Shape;1826;p136"/>
          <p:cNvSpPr/>
          <p:nvPr/>
        </p:nvSpPr>
        <p:spPr>
          <a:xfrm>
            <a:off x="5970642" y="19992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11</a:t>
            </a:r>
            <a:endParaRPr sz="2000"/>
          </a:p>
        </p:txBody>
      </p:sp>
      <p:sp>
        <p:nvSpPr>
          <p:cNvPr id="1827" name="Google Shape;1827;p136"/>
          <p:cNvSpPr/>
          <p:nvPr/>
        </p:nvSpPr>
        <p:spPr>
          <a:xfrm>
            <a:off x="6890150" y="2706763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16</a:t>
            </a:r>
            <a:endParaRPr sz="2000"/>
          </a:p>
        </p:txBody>
      </p:sp>
      <p:cxnSp>
        <p:nvCxnSpPr>
          <p:cNvPr id="1828" name="Google Shape;1828;p136"/>
          <p:cNvCxnSpPr>
            <a:stCxn id="1826" idx="5"/>
            <a:endCxn id="1827" idx="0"/>
          </p:cNvCxnSpPr>
          <p:nvPr/>
        </p:nvCxnSpPr>
        <p:spPr>
          <a:xfrm>
            <a:off x="6574445" y="2554376"/>
            <a:ext cx="669300" cy="152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9" name="Google Shape;1829;p136"/>
          <p:cNvSpPr/>
          <p:nvPr/>
        </p:nvSpPr>
        <p:spPr>
          <a:xfrm>
            <a:off x="6305400" y="366541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14</a:t>
            </a:r>
            <a:endParaRPr sz="2000"/>
          </a:p>
        </p:txBody>
      </p:sp>
      <p:cxnSp>
        <p:nvCxnSpPr>
          <p:cNvPr id="1830" name="Google Shape;1830;p136"/>
          <p:cNvCxnSpPr>
            <a:stCxn id="1827" idx="3"/>
            <a:endCxn id="1829" idx="0"/>
          </p:cNvCxnSpPr>
          <p:nvPr/>
        </p:nvCxnSpPr>
        <p:spPr>
          <a:xfrm flipH="1">
            <a:off x="6659246" y="3261914"/>
            <a:ext cx="334500" cy="403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p137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6" name="Google Shape;1836;p137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37" name="Google Shape;1837;p137"/>
          <p:cNvSpPr txBox="1"/>
          <p:nvPr/>
        </p:nvSpPr>
        <p:spPr>
          <a:xfrm>
            <a:off x="216000" y="1256184"/>
            <a:ext cx="91947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Note que</a:t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Em ambas as árvores, o balance de 10 é igual a getAltura(6) - getAltura(NULL) = 2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No entanto, na primeira árvore, o balance de 6 é igual a getAltura(4) - getAltura(NULL) = 1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Já na segunda árvore, o balance de 6 é igual a getAltura(NULL) - getAltura(7) = -1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838" name="Google Shape;1838;p137"/>
          <p:cNvSpPr/>
          <p:nvPr/>
        </p:nvSpPr>
        <p:spPr>
          <a:xfrm>
            <a:off x="7189842" y="19230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1839" name="Google Shape;1839;p137"/>
          <p:cNvSpPr/>
          <p:nvPr/>
        </p:nvSpPr>
        <p:spPr>
          <a:xfrm>
            <a:off x="7160008" y="354245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7</a:t>
            </a:r>
            <a:endParaRPr sz="2000"/>
          </a:p>
        </p:txBody>
      </p:sp>
      <p:sp>
        <p:nvSpPr>
          <p:cNvPr id="1840" name="Google Shape;1840;p137"/>
          <p:cNvSpPr/>
          <p:nvPr/>
        </p:nvSpPr>
        <p:spPr>
          <a:xfrm>
            <a:off x="6224725" y="2881663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6</a:t>
            </a:r>
            <a:endParaRPr sz="2000"/>
          </a:p>
        </p:txBody>
      </p:sp>
      <p:cxnSp>
        <p:nvCxnSpPr>
          <p:cNvPr id="1841" name="Google Shape;1841;p137"/>
          <p:cNvCxnSpPr>
            <a:stCxn id="1840" idx="5"/>
            <a:endCxn id="1839" idx="1"/>
          </p:cNvCxnSpPr>
          <p:nvPr/>
        </p:nvCxnSpPr>
        <p:spPr>
          <a:xfrm>
            <a:off x="6828529" y="3436814"/>
            <a:ext cx="435000" cy="20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2" name="Google Shape;1842;p137"/>
          <p:cNvCxnSpPr>
            <a:stCxn id="1838" idx="3"/>
            <a:endCxn id="1840" idx="0"/>
          </p:cNvCxnSpPr>
          <p:nvPr/>
        </p:nvCxnSpPr>
        <p:spPr>
          <a:xfrm flipH="1">
            <a:off x="6578538" y="2478176"/>
            <a:ext cx="714900" cy="403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3" name="Google Shape;1843;p137"/>
          <p:cNvSpPr/>
          <p:nvPr/>
        </p:nvSpPr>
        <p:spPr>
          <a:xfrm>
            <a:off x="4065642" y="18468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1844" name="Google Shape;1844;p137"/>
          <p:cNvSpPr/>
          <p:nvPr/>
        </p:nvSpPr>
        <p:spPr>
          <a:xfrm>
            <a:off x="2393133" y="372800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4</a:t>
            </a:r>
            <a:endParaRPr sz="2000"/>
          </a:p>
        </p:txBody>
      </p:sp>
      <p:sp>
        <p:nvSpPr>
          <p:cNvPr id="1845" name="Google Shape;1845;p137"/>
          <p:cNvSpPr/>
          <p:nvPr/>
        </p:nvSpPr>
        <p:spPr>
          <a:xfrm>
            <a:off x="3100525" y="2805463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6</a:t>
            </a:r>
            <a:endParaRPr sz="2000"/>
          </a:p>
        </p:txBody>
      </p:sp>
      <p:cxnSp>
        <p:nvCxnSpPr>
          <p:cNvPr id="1846" name="Google Shape;1846;p137"/>
          <p:cNvCxnSpPr>
            <a:stCxn id="1845" idx="3"/>
            <a:endCxn id="1844" idx="0"/>
          </p:cNvCxnSpPr>
          <p:nvPr/>
        </p:nvCxnSpPr>
        <p:spPr>
          <a:xfrm flipH="1">
            <a:off x="2746921" y="3360614"/>
            <a:ext cx="457200" cy="36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7" name="Google Shape;1847;p137"/>
          <p:cNvCxnSpPr>
            <a:stCxn id="1843" idx="3"/>
            <a:endCxn id="1845" idx="0"/>
          </p:cNvCxnSpPr>
          <p:nvPr/>
        </p:nvCxnSpPr>
        <p:spPr>
          <a:xfrm flipH="1">
            <a:off x="3454338" y="2401976"/>
            <a:ext cx="714900" cy="403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8" name="Google Shape;1848;p137"/>
          <p:cNvSpPr txBox="1"/>
          <p:nvPr/>
        </p:nvSpPr>
        <p:spPr>
          <a:xfrm>
            <a:off x="3939125" y="1119725"/>
            <a:ext cx="13089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Rotação Simples</a:t>
            </a:r>
            <a:endParaRPr sz="2000"/>
          </a:p>
        </p:txBody>
      </p:sp>
      <p:sp>
        <p:nvSpPr>
          <p:cNvPr id="1849" name="Google Shape;1849;p137"/>
          <p:cNvSpPr txBox="1"/>
          <p:nvPr/>
        </p:nvSpPr>
        <p:spPr>
          <a:xfrm>
            <a:off x="6987125" y="1119725"/>
            <a:ext cx="13089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Rotação Dupla</a:t>
            </a:r>
            <a:endParaRPr sz="200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138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5" name="Google Shape;1855;p138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56" name="Google Shape;1856;p138"/>
          <p:cNvSpPr txBox="1"/>
          <p:nvPr/>
        </p:nvSpPr>
        <p:spPr>
          <a:xfrm>
            <a:off x="216000" y="798984"/>
            <a:ext cx="91947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Note que</a:t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Podemos concluir que: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</a:pPr>
            <a:r>
              <a:rPr lang="pt-BR" sz="2600">
                <a:solidFill>
                  <a:schemeClr val="dk1"/>
                </a:solidFill>
              </a:rPr>
              <a:t>Quando o balance do nó desbalanceado for &gt;= 2, então a rotação é pra direita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</a:pPr>
            <a:r>
              <a:rPr lang="pt-BR" sz="2600">
                <a:solidFill>
                  <a:schemeClr val="dk1"/>
                </a:solidFill>
              </a:rPr>
              <a:t>Se o balance do filho da esquerda for positivo, </a:t>
            </a:r>
            <a:r>
              <a:rPr b="1" lang="pt-BR" sz="2600">
                <a:solidFill>
                  <a:schemeClr val="dk1"/>
                </a:solidFill>
              </a:rPr>
              <a:t>a rotação é simples!</a:t>
            </a:r>
            <a:endParaRPr b="1" sz="2600">
              <a:solidFill>
                <a:schemeClr val="dk1"/>
              </a:solidFill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</a:pPr>
            <a:r>
              <a:rPr lang="pt-BR" sz="2600">
                <a:solidFill>
                  <a:schemeClr val="dk1"/>
                </a:solidFill>
              </a:rPr>
              <a:t>Se o balance do filho da esquerda for negativo, </a:t>
            </a:r>
            <a:r>
              <a:rPr b="1" lang="pt-BR" sz="2600">
                <a:solidFill>
                  <a:schemeClr val="dk1"/>
                </a:solidFill>
              </a:rPr>
              <a:t>a rotação é dupla</a:t>
            </a:r>
            <a:endParaRPr b="1" sz="2600">
              <a:solidFill>
                <a:schemeClr val="dk1"/>
              </a:solidFill>
            </a:endParaRPr>
          </a:p>
        </p:txBody>
      </p:sp>
      <p:sp>
        <p:nvSpPr>
          <p:cNvPr id="1857" name="Google Shape;1857;p138"/>
          <p:cNvSpPr/>
          <p:nvPr/>
        </p:nvSpPr>
        <p:spPr>
          <a:xfrm>
            <a:off x="7189842" y="19230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1858" name="Google Shape;1858;p138"/>
          <p:cNvSpPr/>
          <p:nvPr/>
        </p:nvSpPr>
        <p:spPr>
          <a:xfrm>
            <a:off x="7160008" y="354245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7</a:t>
            </a:r>
            <a:endParaRPr sz="2000"/>
          </a:p>
        </p:txBody>
      </p:sp>
      <p:sp>
        <p:nvSpPr>
          <p:cNvPr id="1859" name="Google Shape;1859;p138"/>
          <p:cNvSpPr/>
          <p:nvPr/>
        </p:nvSpPr>
        <p:spPr>
          <a:xfrm>
            <a:off x="6224725" y="2881663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6</a:t>
            </a:r>
            <a:endParaRPr sz="2000"/>
          </a:p>
        </p:txBody>
      </p:sp>
      <p:cxnSp>
        <p:nvCxnSpPr>
          <p:cNvPr id="1860" name="Google Shape;1860;p138"/>
          <p:cNvCxnSpPr>
            <a:stCxn id="1859" idx="5"/>
            <a:endCxn id="1858" idx="1"/>
          </p:cNvCxnSpPr>
          <p:nvPr/>
        </p:nvCxnSpPr>
        <p:spPr>
          <a:xfrm>
            <a:off x="6828529" y="3436814"/>
            <a:ext cx="435000" cy="20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1" name="Google Shape;1861;p138"/>
          <p:cNvCxnSpPr>
            <a:stCxn id="1857" idx="3"/>
            <a:endCxn id="1859" idx="0"/>
          </p:cNvCxnSpPr>
          <p:nvPr/>
        </p:nvCxnSpPr>
        <p:spPr>
          <a:xfrm flipH="1">
            <a:off x="6578538" y="2478176"/>
            <a:ext cx="714900" cy="403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2" name="Google Shape;1862;p138"/>
          <p:cNvSpPr/>
          <p:nvPr/>
        </p:nvSpPr>
        <p:spPr>
          <a:xfrm>
            <a:off x="4065642" y="18468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1863" name="Google Shape;1863;p138"/>
          <p:cNvSpPr/>
          <p:nvPr/>
        </p:nvSpPr>
        <p:spPr>
          <a:xfrm>
            <a:off x="2166283" y="3360634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4</a:t>
            </a:r>
            <a:endParaRPr sz="2000"/>
          </a:p>
        </p:txBody>
      </p:sp>
      <p:sp>
        <p:nvSpPr>
          <p:cNvPr id="1864" name="Google Shape;1864;p138"/>
          <p:cNvSpPr/>
          <p:nvPr/>
        </p:nvSpPr>
        <p:spPr>
          <a:xfrm>
            <a:off x="3013275" y="2478163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6</a:t>
            </a:r>
            <a:endParaRPr sz="2000"/>
          </a:p>
        </p:txBody>
      </p:sp>
      <p:cxnSp>
        <p:nvCxnSpPr>
          <p:cNvPr id="1865" name="Google Shape;1865;p138"/>
          <p:cNvCxnSpPr>
            <a:stCxn id="1864" idx="3"/>
            <a:endCxn id="1863" idx="0"/>
          </p:cNvCxnSpPr>
          <p:nvPr/>
        </p:nvCxnSpPr>
        <p:spPr>
          <a:xfrm flipH="1">
            <a:off x="2519871" y="3033314"/>
            <a:ext cx="597000" cy="327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6" name="Google Shape;1866;p138"/>
          <p:cNvCxnSpPr>
            <a:stCxn id="1862" idx="3"/>
            <a:endCxn id="1864" idx="7"/>
          </p:cNvCxnSpPr>
          <p:nvPr/>
        </p:nvCxnSpPr>
        <p:spPr>
          <a:xfrm flipH="1">
            <a:off x="3616938" y="2401976"/>
            <a:ext cx="552300" cy="171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7" name="Google Shape;1867;p138"/>
          <p:cNvSpPr txBox="1"/>
          <p:nvPr/>
        </p:nvSpPr>
        <p:spPr>
          <a:xfrm>
            <a:off x="3939125" y="1119725"/>
            <a:ext cx="13089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Rotação Simples</a:t>
            </a:r>
            <a:endParaRPr sz="2000"/>
          </a:p>
        </p:txBody>
      </p:sp>
      <p:sp>
        <p:nvSpPr>
          <p:cNvPr id="1868" name="Google Shape;1868;p138"/>
          <p:cNvSpPr txBox="1"/>
          <p:nvPr/>
        </p:nvSpPr>
        <p:spPr>
          <a:xfrm>
            <a:off x="6987125" y="1119725"/>
            <a:ext cx="13089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Rotação Dupla</a:t>
            </a:r>
            <a:endParaRPr sz="200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139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4" name="Google Shape;1874;p139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75" name="Google Shape;1875;p139"/>
          <p:cNvSpPr txBox="1"/>
          <p:nvPr/>
        </p:nvSpPr>
        <p:spPr>
          <a:xfrm>
            <a:off x="115500" y="-1066800"/>
            <a:ext cx="9194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Vamos inserir isso no código?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landscape-1467213308-brentrambo.gif" id="1876" name="Google Shape;1876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2085600"/>
            <a:ext cx="8116800" cy="40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140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82" name="Google Shape;1882;p140"/>
          <p:cNvSpPr txBox="1"/>
          <p:nvPr/>
        </p:nvSpPr>
        <p:spPr>
          <a:xfrm>
            <a:off x="191700" y="1143000"/>
            <a:ext cx="9194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no* inserir(no* n, int chave)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(...)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int balance = getAltura(n-&gt;esq) - getAltura(n-&gt;dir);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if(balance &gt;= 2){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balanceFilho = getAltura(n-&gt;esq-&gt;esq) - getAltura(n-&gt;esq-&gt;dir);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if(balanceFilho &gt; 0) 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latin typeface="Courier New"/>
                <a:ea typeface="Courier New"/>
                <a:cs typeface="Courier New"/>
                <a:sym typeface="Courier New"/>
              </a:rPr>
              <a:t>		return rotacaoADireita(n);</a:t>
            </a:r>
            <a:endParaRPr b="1"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latin typeface="Courier New"/>
                <a:ea typeface="Courier New"/>
                <a:cs typeface="Courier New"/>
                <a:sym typeface="Courier New"/>
              </a:rPr>
              <a:t>	else if(balanceFilho &lt; 0)</a:t>
            </a:r>
            <a:endParaRPr b="1"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latin typeface="Courier New"/>
                <a:ea typeface="Courier New"/>
                <a:cs typeface="Courier New"/>
                <a:sym typeface="Courier New"/>
              </a:rPr>
              <a:t>		//rotação dupla</a:t>
            </a:r>
            <a:endParaRPr b="1"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}else if(balance &lt;= -2)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rotacaoAEsquerda(n);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return n;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141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8" name="Google Shape;1888;p141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89" name="Google Shape;1889;p141"/>
          <p:cNvSpPr txBox="1"/>
          <p:nvPr/>
        </p:nvSpPr>
        <p:spPr>
          <a:xfrm>
            <a:off x="216000" y="1256184"/>
            <a:ext cx="91947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Vamos entender o código da rotação dupla à direita</a:t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Na primeira árvore, temos que fazer uma rotação à esquerda em 6 e só depois fazer uma rotação à direita em 10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E no código?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890" name="Google Shape;1890;p141"/>
          <p:cNvSpPr/>
          <p:nvPr/>
        </p:nvSpPr>
        <p:spPr>
          <a:xfrm>
            <a:off x="1474842" y="19230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1891" name="Google Shape;1891;p141"/>
          <p:cNvSpPr/>
          <p:nvPr/>
        </p:nvSpPr>
        <p:spPr>
          <a:xfrm>
            <a:off x="1445008" y="354245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7</a:t>
            </a:r>
            <a:endParaRPr sz="2000"/>
          </a:p>
        </p:txBody>
      </p:sp>
      <p:sp>
        <p:nvSpPr>
          <p:cNvPr id="1892" name="Google Shape;1892;p141"/>
          <p:cNvSpPr/>
          <p:nvPr/>
        </p:nvSpPr>
        <p:spPr>
          <a:xfrm>
            <a:off x="509725" y="2881663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6</a:t>
            </a:r>
            <a:endParaRPr sz="2000"/>
          </a:p>
        </p:txBody>
      </p:sp>
      <p:cxnSp>
        <p:nvCxnSpPr>
          <p:cNvPr id="1893" name="Google Shape;1893;p141"/>
          <p:cNvCxnSpPr>
            <a:stCxn id="1892" idx="5"/>
            <a:endCxn id="1891" idx="1"/>
          </p:cNvCxnSpPr>
          <p:nvPr/>
        </p:nvCxnSpPr>
        <p:spPr>
          <a:xfrm>
            <a:off x="1113529" y="3436814"/>
            <a:ext cx="435000" cy="20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4" name="Google Shape;1894;p141"/>
          <p:cNvCxnSpPr>
            <a:stCxn id="1890" idx="3"/>
            <a:endCxn id="1892" idx="0"/>
          </p:cNvCxnSpPr>
          <p:nvPr/>
        </p:nvCxnSpPr>
        <p:spPr>
          <a:xfrm flipH="1">
            <a:off x="863538" y="2478176"/>
            <a:ext cx="714900" cy="403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95" name="Google Shape;1895;p141"/>
          <p:cNvSpPr/>
          <p:nvPr/>
        </p:nvSpPr>
        <p:spPr>
          <a:xfrm>
            <a:off x="2600100" y="2792050"/>
            <a:ext cx="1012200" cy="84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6" name="Google Shape;1896;p141"/>
          <p:cNvSpPr/>
          <p:nvPr/>
        </p:nvSpPr>
        <p:spPr>
          <a:xfrm>
            <a:off x="4722317" y="19230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1897" name="Google Shape;1897;p141"/>
          <p:cNvSpPr/>
          <p:nvPr/>
        </p:nvSpPr>
        <p:spPr>
          <a:xfrm>
            <a:off x="3612308" y="375185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6</a:t>
            </a:r>
            <a:endParaRPr sz="2000"/>
          </a:p>
        </p:txBody>
      </p:sp>
      <p:sp>
        <p:nvSpPr>
          <p:cNvPr id="1898" name="Google Shape;1898;p141"/>
          <p:cNvSpPr/>
          <p:nvPr/>
        </p:nvSpPr>
        <p:spPr>
          <a:xfrm>
            <a:off x="4014925" y="2881663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7</a:t>
            </a:r>
            <a:endParaRPr sz="2000"/>
          </a:p>
        </p:txBody>
      </p:sp>
      <p:cxnSp>
        <p:nvCxnSpPr>
          <p:cNvPr id="1899" name="Google Shape;1899;p141"/>
          <p:cNvCxnSpPr>
            <a:stCxn id="1898" idx="3"/>
            <a:endCxn id="1897" idx="0"/>
          </p:cNvCxnSpPr>
          <p:nvPr/>
        </p:nvCxnSpPr>
        <p:spPr>
          <a:xfrm flipH="1">
            <a:off x="3966121" y="3436814"/>
            <a:ext cx="152400" cy="315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0" name="Google Shape;1900;p141"/>
          <p:cNvCxnSpPr>
            <a:stCxn id="1896" idx="3"/>
            <a:endCxn id="1898" idx="0"/>
          </p:cNvCxnSpPr>
          <p:nvPr/>
        </p:nvCxnSpPr>
        <p:spPr>
          <a:xfrm flipH="1">
            <a:off x="4368713" y="2478176"/>
            <a:ext cx="457200" cy="403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01" name="Google Shape;1901;p141"/>
          <p:cNvSpPr/>
          <p:nvPr/>
        </p:nvSpPr>
        <p:spPr>
          <a:xfrm>
            <a:off x="5648100" y="2792050"/>
            <a:ext cx="1012200" cy="84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2" name="Google Shape;1902;p141"/>
          <p:cNvSpPr/>
          <p:nvPr/>
        </p:nvSpPr>
        <p:spPr>
          <a:xfrm>
            <a:off x="8960417" y="3751850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1903" name="Google Shape;1903;p141"/>
          <p:cNvSpPr/>
          <p:nvPr/>
        </p:nvSpPr>
        <p:spPr>
          <a:xfrm>
            <a:off x="7117508" y="367565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6</a:t>
            </a:r>
            <a:endParaRPr sz="2000"/>
          </a:p>
        </p:txBody>
      </p:sp>
      <p:sp>
        <p:nvSpPr>
          <p:cNvPr id="1904" name="Google Shape;1904;p141"/>
          <p:cNvSpPr/>
          <p:nvPr/>
        </p:nvSpPr>
        <p:spPr>
          <a:xfrm>
            <a:off x="7901350" y="2141638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7</a:t>
            </a:r>
            <a:endParaRPr sz="2000"/>
          </a:p>
        </p:txBody>
      </p:sp>
      <p:cxnSp>
        <p:nvCxnSpPr>
          <p:cNvPr id="1905" name="Google Shape;1905;p141"/>
          <p:cNvCxnSpPr>
            <a:stCxn id="1904" idx="3"/>
            <a:endCxn id="1903" idx="0"/>
          </p:cNvCxnSpPr>
          <p:nvPr/>
        </p:nvCxnSpPr>
        <p:spPr>
          <a:xfrm flipH="1">
            <a:off x="7471246" y="2696789"/>
            <a:ext cx="533700" cy="97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6" name="Google Shape;1906;p141"/>
          <p:cNvCxnSpPr>
            <a:stCxn id="1904" idx="5"/>
            <a:endCxn id="1902" idx="0"/>
          </p:cNvCxnSpPr>
          <p:nvPr/>
        </p:nvCxnSpPr>
        <p:spPr>
          <a:xfrm>
            <a:off x="8505154" y="2696789"/>
            <a:ext cx="809100" cy="105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p142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12" name="Google Shape;1912;p142"/>
          <p:cNvSpPr txBox="1"/>
          <p:nvPr/>
        </p:nvSpPr>
        <p:spPr>
          <a:xfrm>
            <a:off x="191700" y="1143000"/>
            <a:ext cx="9194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no* inserir(no* n, int chave)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(...)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if(balance &gt;= 2){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int balanceFilho = getAltura(n-&gt;esq-&gt;esq) - getAltura(n-&gt;esq-&gt;dir);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if(balanceFilho &gt; 0) 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latin typeface="Courier New"/>
                <a:ea typeface="Courier New"/>
                <a:cs typeface="Courier New"/>
                <a:sym typeface="Courier New"/>
              </a:rPr>
              <a:t>		return rotacaoADireita(n);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latin typeface="Courier New"/>
                <a:ea typeface="Courier New"/>
                <a:cs typeface="Courier New"/>
                <a:sym typeface="Courier New"/>
              </a:rPr>
              <a:t>	else if(balanceFilho &lt; 0)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latin typeface="Courier New"/>
                <a:ea typeface="Courier New"/>
                <a:cs typeface="Courier New"/>
                <a:sym typeface="Courier New"/>
              </a:rPr>
              <a:t>	n-&gt;esq = rotacaoAEsquerda(n-&gt;esq);</a:t>
            </a:r>
            <a:endParaRPr b="1"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latin typeface="Courier New"/>
                <a:ea typeface="Courier New"/>
                <a:cs typeface="Courier New"/>
                <a:sym typeface="Courier New"/>
              </a:rPr>
              <a:t>	return rotacaoADireita(n);</a:t>
            </a:r>
            <a:endParaRPr b="1"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}else if(balance &lt;= -2)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rotacaoAEsquerda(n);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return n;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p143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8" name="Google Shape;1918;p143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19" name="Google Shape;1919;p143"/>
          <p:cNvSpPr txBox="1"/>
          <p:nvPr/>
        </p:nvSpPr>
        <p:spPr>
          <a:xfrm>
            <a:off x="216000" y="1256184"/>
            <a:ext cx="91947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Vamos entender o código da rotação dupla</a:t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920" name="Google Shape;1920;p143"/>
          <p:cNvSpPr/>
          <p:nvPr/>
        </p:nvSpPr>
        <p:spPr>
          <a:xfrm>
            <a:off x="1474842" y="19230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1921" name="Google Shape;1921;p143"/>
          <p:cNvSpPr/>
          <p:nvPr/>
        </p:nvSpPr>
        <p:spPr>
          <a:xfrm>
            <a:off x="1445008" y="354245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7</a:t>
            </a:r>
            <a:endParaRPr sz="2000"/>
          </a:p>
        </p:txBody>
      </p:sp>
      <p:sp>
        <p:nvSpPr>
          <p:cNvPr id="1922" name="Google Shape;1922;p143"/>
          <p:cNvSpPr/>
          <p:nvPr/>
        </p:nvSpPr>
        <p:spPr>
          <a:xfrm>
            <a:off x="509725" y="2881663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6</a:t>
            </a:r>
            <a:endParaRPr sz="2000"/>
          </a:p>
        </p:txBody>
      </p:sp>
      <p:cxnSp>
        <p:nvCxnSpPr>
          <p:cNvPr id="1923" name="Google Shape;1923;p143"/>
          <p:cNvCxnSpPr>
            <a:stCxn id="1922" idx="5"/>
            <a:endCxn id="1921" idx="1"/>
          </p:cNvCxnSpPr>
          <p:nvPr/>
        </p:nvCxnSpPr>
        <p:spPr>
          <a:xfrm>
            <a:off x="1113529" y="3436814"/>
            <a:ext cx="435000" cy="20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4" name="Google Shape;1924;p143"/>
          <p:cNvCxnSpPr>
            <a:stCxn id="1920" idx="3"/>
            <a:endCxn id="1922" idx="0"/>
          </p:cNvCxnSpPr>
          <p:nvPr/>
        </p:nvCxnSpPr>
        <p:spPr>
          <a:xfrm flipH="1">
            <a:off x="863538" y="2478176"/>
            <a:ext cx="714900" cy="403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5" name="Google Shape;1925;p143"/>
          <p:cNvSpPr/>
          <p:nvPr/>
        </p:nvSpPr>
        <p:spPr>
          <a:xfrm>
            <a:off x="2600100" y="2792050"/>
            <a:ext cx="1012200" cy="84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143"/>
          <p:cNvSpPr/>
          <p:nvPr/>
        </p:nvSpPr>
        <p:spPr>
          <a:xfrm>
            <a:off x="4722317" y="19230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1927" name="Google Shape;1927;p143"/>
          <p:cNvSpPr/>
          <p:nvPr/>
        </p:nvSpPr>
        <p:spPr>
          <a:xfrm>
            <a:off x="3612308" y="375185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6</a:t>
            </a:r>
            <a:endParaRPr sz="2000"/>
          </a:p>
        </p:txBody>
      </p:sp>
      <p:sp>
        <p:nvSpPr>
          <p:cNvPr id="1928" name="Google Shape;1928;p143"/>
          <p:cNvSpPr/>
          <p:nvPr/>
        </p:nvSpPr>
        <p:spPr>
          <a:xfrm>
            <a:off x="4014925" y="2881663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7</a:t>
            </a:r>
            <a:endParaRPr sz="2000"/>
          </a:p>
        </p:txBody>
      </p:sp>
      <p:cxnSp>
        <p:nvCxnSpPr>
          <p:cNvPr id="1929" name="Google Shape;1929;p143"/>
          <p:cNvCxnSpPr>
            <a:stCxn id="1928" idx="3"/>
            <a:endCxn id="1927" idx="0"/>
          </p:cNvCxnSpPr>
          <p:nvPr/>
        </p:nvCxnSpPr>
        <p:spPr>
          <a:xfrm flipH="1">
            <a:off x="3966121" y="3436814"/>
            <a:ext cx="152400" cy="315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0" name="Google Shape;1930;p143"/>
          <p:cNvCxnSpPr>
            <a:stCxn id="1926" idx="3"/>
            <a:endCxn id="1928" idx="0"/>
          </p:cNvCxnSpPr>
          <p:nvPr/>
        </p:nvCxnSpPr>
        <p:spPr>
          <a:xfrm flipH="1">
            <a:off x="4368713" y="2478176"/>
            <a:ext cx="457200" cy="403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1" name="Google Shape;1931;p143"/>
          <p:cNvSpPr/>
          <p:nvPr/>
        </p:nvSpPr>
        <p:spPr>
          <a:xfrm>
            <a:off x="5648100" y="2792050"/>
            <a:ext cx="1012200" cy="84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2" name="Google Shape;1932;p143"/>
          <p:cNvSpPr/>
          <p:nvPr/>
        </p:nvSpPr>
        <p:spPr>
          <a:xfrm>
            <a:off x="8960417" y="3751850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1933" name="Google Shape;1933;p143"/>
          <p:cNvSpPr/>
          <p:nvPr/>
        </p:nvSpPr>
        <p:spPr>
          <a:xfrm>
            <a:off x="7117508" y="367565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6</a:t>
            </a:r>
            <a:endParaRPr sz="2000"/>
          </a:p>
        </p:txBody>
      </p:sp>
      <p:sp>
        <p:nvSpPr>
          <p:cNvPr id="1934" name="Google Shape;1934;p143"/>
          <p:cNvSpPr/>
          <p:nvPr/>
        </p:nvSpPr>
        <p:spPr>
          <a:xfrm>
            <a:off x="7901350" y="2141638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7</a:t>
            </a:r>
            <a:endParaRPr sz="2000"/>
          </a:p>
        </p:txBody>
      </p:sp>
      <p:cxnSp>
        <p:nvCxnSpPr>
          <p:cNvPr id="1935" name="Google Shape;1935;p143"/>
          <p:cNvCxnSpPr>
            <a:stCxn id="1934" idx="3"/>
            <a:endCxn id="1933" idx="0"/>
          </p:cNvCxnSpPr>
          <p:nvPr/>
        </p:nvCxnSpPr>
        <p:spPr>
          <a:xfrm flipH="1">
            <a:off x="7471246" y="2696789"/>
            <a:ext cx="533700" cy="97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6" name="Google Shape;1936;p143"/>
          <p:cNvCxnSpPr>
            <a:stCxn id="1934" idx="5"/>
            <a:endCxn id="1932" idx="0"/>
          </p:cNvCxnSpPr>
          <p:nvPr/>
        </p:nvCxnSpPr>
        <p:spPr>
          <a:xfrm>
            <a:off x="8505154" y="2696789"/>
            <a:ext cx="809100" cy="105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7" name="Google Shape;1937;p143"/>
          <p:cNvCxnSpPr>
            <a:stCxn id="1938" idx="0"/>
          </p:cNvCxnSpPr>
          <p:nvPr/>
        </p:nvCxnSpPr>
        <p:spPr>
          <a:xfrm flipH="1">
            <a:off x="2477700" y="4038600"/>
            <a:ext cx="542700" cy="1220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8" name="Google Shape;1938;p143"/>
          <p:cNvSpPr txBox="1"/>
          <p:nvPr/>
        </p:nvSpPr>
        <p:spPr>
          <a:xfrm>
            <a:off x="-381000" y="4038600"/>
            <a:ext cx="6802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n-&gt;esq = rotacaoAEsquerda(n-&gt;esq);</a:t>
            </a:r>
            <a:endParaRPr/>
          </a:p>
        </p:txBody>
      </p:sp>
      <p:cxnSp>
        <p:nvCxnSpPr>
          <p:cNvPr id="1939" name="Google Shape;1939;p143"/>
          <p:cNvCxnSpPr/>
          <p:nvPr/>
        </p:nvCxnSpPr>
        <p:spPr>
          <a:xfrm>
            <a:off x="6177425" y="4048500"/>
            <a:ext cx="698100" cy="1675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40" name="Google Shape;1940;p143"/>
          <p:cNvSpPr txBox="1"/>
          <p:nvPr/>
        </p:nvSpPr>
        <p:spPr>
          <a:xfrm>
            <a:off x="3505200" y="4572000"/>
            <a:ext cx="7748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return rotacaoADireita(n);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144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6" name="Google Shape;1946;p144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47" name="Google Shape;1947;p144"/>
          <p:cNvSpPr txBox="1"/>
          <p:nvPr/>
        </p:nvSpPr>
        <p:spPr>
          <a:xfrm>
            <a:off x="-165000" y="1256184"/>
            <a:ext cx="91947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Na rotação à esquerda</a:t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Em ambas as árvores, o balance de 10 é igual a getAltura(NULL) - getAltura(16) = -2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No entanto, na primeira árvore, o balance de 16 é igual a getAltura(NULL) - getAltura(20) = -1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Já na segunda árvore, o balance de 16 é igual a getAltura(12) - getAltura(NULL) = 1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948" name="Google Shape;1948;p144"/>
          <p:cNvSpPr/>
          <p:nvPr/>
        </p:nvSpPr>
        <p:spPr>
          <a:xfrm>
            <a:off x="4827642" y="20754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1949" name="Google Shape;1949;p144"/>
          <p:cNvSpPr/>
          <p:nvPr/>
        </p:nvSpPr>
        <p:spPr>
          <a:xfrm>
            <a:off x="4797808" y="369485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12</a:t>
            </a:r>
            <a:endParaRPr sz="2000"/>
          </a:p>
        </p:txBody>
      </p:sp>
      <p:sp>
        <p:nvSpPr>
          <p:cNvPr id="1950" name="Google Shape;1950;p144"/>
          <p:cNvSpPr/>
          <p:nvPr/>
        </p:nvSpPr>
        <p:spPr>
          <a:xfrm>
            <a:off x="5782075" y="2842113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16</a:t>
            </a:r>
            <a:endParaRPr sz="2000"/>
          </a:p>
        </p:txBody>
      </p:sp>
      <p:cxnSp>
        <p:nvCxnSpPr>
          <p:cNvPr id="1951" name="Google Shape;1951;p144"/>
          <p:cNvCxnSpPr>
            <a:stCxn id="1950" idx="4"/>
            <a:endCxn id="1949" idx="1"/>
          </p:cNvCxnSpPr>
          <p:nvPr/>
        </p:nvCxnSpPr>
        <p:spPr>
          <a:xfrm flipH="1">
            <a:off x="4901275" y="3492513"/>
            <a:ext cx="1234500" cy="297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2" name="Google Shape;1952;p144"/>
          <p:cNvCxnSpPr>
            <a:stCxn id="1948" idx="5"/>
            <a:endCxn id="1950" idx="0"/>
          </p:cNvCxnSpPr>
          <p:nvPr/>
        </p:nvCxnSpPr>
        <p:spPr>
          <a:xfrm>
            <a:off x="5431445" y="2630576"/>
            <a:ext cx="704400" cy="211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3" name="Google Shape;1953;p144"/>
          <p:cNvSpPr/>
          <p:nvPr/>
        </p:nvSpPr>
        <p:spPr>
          <a:xfrm>
            <a:off x="1288442" y="19230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1954" name="Google Shape;1954;p144"/>
          <p:cNvSpPr/>
          <p:nvPr/>
        </p:nvSpPr>
        <p:spPr>
          <a:xfrm>
            <a:off x="3335433" y="3728134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20</a:t>
            </a:r>
            <a:endParaRPr sz="2000"/>
          </a:p>
        </p:txBody>
      </p:sp>
      <p:sp>
        <p:nvSpPr>
          <p:cNvPr id="1955" name="Google Shape;1955;p144"/>
          <p:cNvSpPr/>
          <p:nvPr/>
        </p:nvSpPr>
        <p:spPr>
          <a:xfrm>
            <a:off x="2219575" y="2881663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16</a:t>
            </a:r>
            <a:endParaRPr sz="2000"/>
          </a:p>
        </p:txBody>
      </p:sp>
      <p:cxnSp>
        <p:nvCxnSpPr>
          <p:cNvPr id="1956" name="Google Shape;1956;p144"/>
          <p:cNvCxnSpPr>
            <a:stCxn id="1955" idx="5"/>
            <a:endCxn id="1954" idx="0"/>
          </p:cNvCxnSpPr>
          <p:nvPr/>
        </p:nvCxnSpPr>
        <p:spPr>
          <a:xfrm>
            <a:off x="2823379" y="3436814"/>
            <a:ext cx="865800" cy="291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7" name="Google Shape;1957;p144"/>
          <p:cNvCxnSpPr>
            <a:stCxn id="1953" idx="5"/>
            <a:endCxn id="1955" idx="0"/>
          </p:cNvCxnSpPr>
          <p:nvPr/>
        </p:nvCxnSpPr>
        <p:spPr>
          <a:xfrm>
            <a:off x="1892245" y="2478176"/>
            <a:ext cx="681000" cy="403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8" name="Google Shape;1958;p144"/>
          <p:cNvSpPr txBox="1"/>
          <p:nvPr/>
        </p:nvSpPr>
        <p:spPr>
          <a:xfrm>
            <a:off x="2110325" y="1957925"/>
            <a:ext cx="13089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Rotação Simples</a:t>
            </a:r>
            <a:endParaRPr sz="2000"/>
          </a:p>
        </p:txBody>
      </p:sp>
      <p:sp>
        <p:nvSpPr>
          <p:cNvPr id="1959" name="Google Shape;1959;p144"/>
          <p:cNvSpPr txBox="1"/>
          <p:nvPr/>
        </p:nvSpPr>
        <p:spPr>
          <a:xfrm>
            <a:off x="4624925" y="1272125"/>
            <a:ext cx="13089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Rotação Dupla</a:t>
            </a:r>
            <a:endParaRPr sz="200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145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5" name="Google Shape;1965;p145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66" name="Google Shape;1966;p145"/>
          <p:cNvSpPr txBox="1"/>
          <p:nvPr/>
        </p:nvSpPr>
        <p:spPr>
          <a:xfrm>
            <a:off x="-165000" y="1256184"/>
            <a:ext cx="91947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Na rotação à esquerda</a:t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Assim, quando o balance de 10 for menor ou igual a 2, temos que fazer rotação à esquerda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Entretanto, se balance de 16 for negativo, </a:t>
            </a:r>
            <a:r>
              <a:rPr b="1" lang="pt-BR" sz="2600">
                <a:solidFill>
                  <a:schemeClr val="dk1"/>
                </a:solidFill>
              </a:rPr>
              <a:t>a rotação é simples!</a:t>
            </a:r>
            <a:endParaRPr b="1"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Se balance de 16 for positivo, </a:t>
            </a:r>
            <a:r>
              <a:rPr b="1" lang="pt-BR" sz="2600">
                <a:solidFill>
                  <a:schemeClr val="dk1"/>
                </a:solidFill>
              </a:rPr>
              <a:t>a rotação é dupla!</a:t>
            </a:r>
            <a:endParaRPr b="1" sz="2600">
              <a:solidFill>
                <a:schemeClr val="dk1"/>
              </a:solidFill>
            </a:endParaRPr>
          </a:p>
        </p:txBody>
      </p:sp>
      <p:sp>
        <p:nvSpPr>
          <p:cNvPr id="1967" name="Google Shape;1967;p145"/>
          <p:cNvSpPr/>
          <p:nvPr/>
        </p:nvSpPr>
        <p:spPr>
          <a:xfrm>
            <a:off x="4827642" y="20754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1968" name="Google Shape;1968;p145"/>
          <p:cNvSpPr/>
          <p:nvPr/>
        </p:nvSpPr>
        <p:spPr>
          <a:xfrm>
            <a:off x="4797808" y="369485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12</a:t>
            </a:r>
            <a:endParaRPr sz="2000"/>
          </a:p>
        </p:txBody>
      </p:sp>
      <p:sp>
        <p:nvSpPr>
          <p:cNvPr id="1969" name="Google Shape;1969;p145"/>
          <p:cNvSpPr/>
          <p:nvPr/>
        </p:nvSpPr>
        <p:spPr>
          <a:xfrm>
            <a:off x="5782075" y="2842113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16</a:t>
            </a:r>
            <a:endParaRPr sz="2000"/>
          </a:p>
        </p:txBody>
      </p:sp>
      <p:cxnSp>
        <p:nvCxnSpPr>
          <p:cNvPr id="1970" name="Google Shape;1970;p145"/>
          <p:cNvCxnSpPr>
            <a:stCxn id="1969" idx="4"/>
            <a:endCxn id="1968" idx="1"/>
          </p:cNvCxnSpPr>
          <p:nvPr/>
        </p:nvCxnSpPr>
        <p:spPr>
          <a:xfrm flipH="1">
            <a:off x="4901275" y="3492513"/>
            <a:ext cx="1234500" cy="297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1" name="Google Shape;1971;p145"/>
          <p:cNvCxnSpPr>
            <a:stCxn id="1967" idx="5"/>
            <a:endCxn id="1969" idx="0"/>
          </p:cNvCxnSpPr>
          <p:nvPr/>
        </p:nvCxnSpPr>
        <p:spPr>
          <a:xfrm>
            <a:off x="5431445" y="2630576"/>
            <a:ext cx="704400" cy="211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72" name="Google Shape;1972;p145"/>
          <p:cNvSpPr/>
          <p:nvPr/>
        </p:nvSpPr>
        <p:spPr>
          <a:xfrm>
            <a:off x="1288442" y="19230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1973" name="Google Shape;1973;p145"/>
          <p:cNvSpPr/>
          <p:nvPr/>
        </p:nvSpPr>
        <p:spPr>
          <a:xfrm>
            <a:off x="3335433" y="3728134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20</a:t>
            </a:r>
            <a:endParaRPr sz="2000"/>
          </a:p>
        </p:txBody>
      </p:sp>
      <p:sp>
        <p:nvSpPr>
          <p:cNvPr id="1974" name="Google Shape;1974;p145"/>
          <p:cNvSpPr/>
          <p:nvPr/>
        </p:nvSpPr>
        <p:spPr>
          <a:xfrm>
            <a:off x="2219575" y="2881663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16</a:t>
            </a:r>
            <a:endParaRPr sz="2000"/>
          </a:p>
        </p:txBody>
      </p:sp>
      <p:cxnSp>
        <p:nvCxnSpPr>
          <p:cNvPr id="1975" name="Google Shape;1975;p145"/>
          <p:cNvCxnSpPr>
            <a:stCxn id="1974" idx="5"/>
            <a:endCxn id="1973" idx="0"/>
          </p:cNvCxnSpPr>
          <p:nvPr/>
        </p:nvCxnSpPr>
        <p:spPr>
          <a:xfrm>
            <a:off x="2823379" y="3436814"/>
            <a:ext cx="865800" cy="291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6" name="Google Shape;1976;p145"/>
          <p:cNvCxnSpPr>
            <a:stCxn id="1972" idx="5"/>
            <a:endCxn id="1974" idx="0"/>
          </p:cNvCxnSpPr>
          <p:nvPr/>
        </p:nvCxnSpPr>
        <p:spPr>
          <a:xfrm>
            <a:off x="1892245" y="2478176"/>
            <a:ext cx="681000" cy="403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77" name="Google Shape;1977;p145"/>
          <p:cNvSpPr txBox="1"/>
          <p:nvPr/>
        </p:nvSpPr>
        <p:spPr>
          <a:xfrm>
            <a:off x="2110325" y="1957925"/>
            <a:ext cx="13089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Rotação Simples</a:t>
            </a:r>
            <a:endParaRPr sz="2000"/>
          </a:p>
        </p:txBody>
      </p:sp>
      <p:sp>
        <p:nvSpPr>
          <p:cNvPr id="1978" name="Google Shape;1978;p145"/>
          <p:cNvSpPr txBox="1"/>
          <p:nvPr/>
        </p:nvSpPr>
        <p:spPr>
          <a:xfrm>
            <a:off x="4624925" y="1272125"/>
            <a:ext cx="13089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Rotação Dupla</a:t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0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1" name="Google Shape;141;p20"/>
          <p:cNvSpPr txBox="1"/>
          <p:nvPr/>
        </p:nvSpPr>
        <p:spPr>
          <a:xfrm>
            <a:off x="216000" y="1256184"/>
            <a:ext cx="91947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Vamos considerar a estrutura Nó</a:t>
            </a:r>
            <a:endParaRPr sz="2600"/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Observe que, individualmente, cada nó precisa armazenar as seguintes informações:</a:t>
            </a:r>
            <a:endParaRPr sz="2600"/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–"/>
            </a:pPr>
            <a:r>
              <a:rPr b="1" lang="pt-BR" sz="2600"/>
              <a:t>Seu filho da esquerda</a:t>
            </a:r>
            <a:endParaRPr b="1" sz="2600"/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97" y="3199822"/>
            <a:ext cx="5850800" cy="360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 txBox="1"/>
          <p:nvPr/>
        </p:nvSpPr>
        <p:spPr>
          <a:xfrm>
            <a:off x="5917000" y="2752525"/>
            <a:ext cx="3834300" cy="40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typedef struct No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chave;</a:t>
            </a:r>
            <a:endParaRPr b="1"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No* esq;</a:t>
            </a:r>
            <a:endParaRPr b="1"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4" name="Google Shape;144;p20"/>
          <p:cNvSpPr/>
          <p:nvPr/>
        </p:nvSpPr>
        <p:spPr>
          <a:xfrm>
            <a:off x="1553100" y="3325375"/>
            <a:ext cx="471000" cy="634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2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p146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p146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85" name="Google Shape;1985;p146"/>
          <p:cNvSpPr txBox="1"/>
          <p:nvPr/>
        </p:nvSpPr>
        <p:spPr>
          <a:xfrm>
            <a:off x="115500" y="-1066800"/>
            <a:ext cx="9194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Vamos inserir isso no código?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147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91" name="Google Shape;1991;p147"/>
          <p:cNvSpPr txBox="1"/>
          <p:nvPr/>
        </p:nvSpPr>
        <p:spPr>
          <a:xfrm>
            <a:off x="191700" y="1143000"/>
            <a:ext cx="9194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no* inserir(no* n, int chave)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(...)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int balance = getAltura(n-&gt;esq) - getAltura(n-&gt;dir);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if(balance &gt;= 2){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(...)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}else if(balance &lt;= -2)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balanceFilho = getAltura(n-&gt;dir-&gt;esq) - getAltura(n-&gt;dir-&gt;dir);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if(balanceFilho &gt; 0) 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//rotação dupla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else if(balanceFilho &lt; 0)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return rotacaoAEsquerda(n);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return n;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p148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7" name="Google Shape;1997;p148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98" name="Google Shape;1998;p148"/>
          <p:cNvSpPr txBox="1"/>
          <p:nvPr/>
        </p:nvSpPr>
        <p:spPr>
          <a:xfrm>
            <a:off x="216000" y="1256184"/>
            <a:ext cx="91947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Vamos entender o código da rotação dupla à esquerda</a:t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Na primeira árvore, temos que fazer uma rotação à direita em 16 e só depois fazer uma rotação à esquerda em 10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E no código?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999" name="Google Shape;1999;p148"/>
          <p:cNvSpPr/>
          <p:nvPr/>
        </p:nvSpPr>
        <p:spPr>
          <a:xfrm>
            <a:off x="107092" y="19265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2000" name="Google Shape;2000;p148"/>
          <p:cNvSpPr/>
          <p:nvPr/>
        </p:nvSpPr>
        <p:spPr>
          <a:xfrm>
            <a:off x="107108" y="375185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14</a:t>
            </a:r>
            <a:endParaRPr sz="2000"/>
          </a:p>
        </p:txBody>
      </p:sp>
      <p:sp>
        <p:nvSpPr>
          <p:cNvPr id="2001" name="Google Shape;2001;p148"/>
          <p:cNvSpPr/>
          <p:nvPr/>
        </p:nvSpPr>
        <p:spPr>
          <a:xfrm>
            <a:off x="867300" y="2837426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16</a:t>
            </a:r>
            <a:endParaRPr sz="2000"/>
          </a:p>
        </p:txBody>
      </p:sp>
      <p:cxnSp>
        <p:nvCxnSpPr>
          <p:cNvPr id="2002" name="Google Shape;2002;p148"/>
          <p:cNvCxnSpPr>
            <a:stCxn id="2001" idx="3"/>
            <a:endCxn id="2000" idx="1"/>
          </p:cNvCxnSpPr>
          <p:nvPr/>
        </p:nvCxnSpPr>
        <p:spPr>
          <a:xfrm flipH="1">
            <a:off x="210696" y="3392577"/>
            <a:ext cx="760200" cy="454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3" name="Google Shape;2003;p148"/>
          <p:cNvCxnSpPr>
            <a:stCxn id="1999" idx="5"/>
            <a:endCxn id="2001" idx="0"/>
          </p:cNvCxnSpPr>
          <p:nvPr/>
        </p:nvCxnSpPr>
        <p:spPr>
          <a:xfrm>
            <a:off x="710895" y="2481676"/>
            <a:ext cx="510000" cy="355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04" name="Google Shape;2004;p148"/>
          <p:cNvSpPr/>
          <p:nvPr/>
        </p:nvSpPr>
        <p:spPr>
          <a:xfrm>
            <a:off x="2600100" y="2792050"/>
            <a:ext cx="1012200" cy="84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5" name="Google Shape;2005;p148"/>
          <p:cNvSpPr/>
          <p:nvPr/>
        </p:nvSpPr>
        <p:spPr>
          <a:xfrm>
            <a:off x="3503117" y="19230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2006" name="Google Shape;2006;p148"/>
          <p:cNvSpPr/>
          <p:nvPr/>
        </p:nvSpPr>
        <p:spPr>
          <a:xfrm>
            <a:off x="4533771" y="375185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16</a:t>
            </a:r>
            <a:endParaRPr sz="2000"/>
          </a:p>
        </p:txBody>
      </p:sp>
      <p:sp>
        <p:nvSpPr>
          <p:cNvPr id="2007" name="Google Shape;2007;p148"/>
          <p:cNvSpPr/>
          <p:nvPr/>
        </p:nvSpPr>
        <p:spPr>
          <a:xfrm>
            <a:off x="4014925" y="2881663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14</a:t>
            </a:r>
            <a:endParaRPr sz="2000"/>
          </a:p>
        </p:txBody>
      </p:sp>
      <p:cxnSp>
        <p:nvCxnSpPr>
          <p:cNvPr id="2008" name="Google Shape;2008;p148"/>
          <p:cNvCxnSpPr>
            <a:stCxn id="2007" idx="5"/>
            <a:endCxn id="2006" idx="0"/>
          </p:cNvCxnSpPr>
          <p:nvPr/>
        </p:nvCxnSpPr>
        <p:spPr>
          <a:xfrm>
            <a:off x="4618729" y="3436814"/>
            <a:ext cx="268800" cy="315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9" name="Google Shape;2009;p148"/>
          <p:cNvCxnSpPr>
            <a:stCxn id="2005" idx="5"/>
            <a:endCxn id="2007" idx="0"/>
          </p:cNvCxnSpPr>
          <p:nvPr/>
        </p:nvCxnSpPr>
        <p:spPr>
          <a:xfrm>
            <a:off x="4106920" y="2478176"/>
            <a:ext cx="261600" cy="403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10" name="Google Shape;2010;p148"/>
          <p:cNvSpPr/>
          <p:nvPr/>
        </p:nvSpPr>
        <p:spPr>
          <a:xfrm>
            <a:off x="5648100" y="2792050"/>
            <a:ext cx="1012200" cy="84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1" name="Google Shape;2011;p148"/>
          <p:cNvSpPr/>
          <p:nvPr/>
        </p:nvSpPr>
        <p:spPr>
          <a:xfrm>
            <a:off x="8960417" y="3751850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16</a:t>
            </a:r>
            <a:endParaRPr sz="2000"/>
          </a:p>
        </p:txBody>
      </p:sp>
      <p:sp>
        <p:nvSpPr>
          <p:cNvPr id="2012" name="Google Shape;2012;p148"/>
          <p:cNvSpPr/>
          <p:nvPr/>
        </p:nvSpPr>
        <p:spPr>
          <a:xfrm>
            <a:off x="7117508" y="367565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2013" name="Google Shape;2013;p148"/>
          <p:cNvSpPr/>
          <p:nvPr/>
        </p:nvSpPr>
        <p:spPr>
          <a:xfrm>
            <a:off x="7901350" y="2141638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14</a:t>
            </a:r>
            <a:endParaRPr sz="2000"/>
          </a:p>
        </p:txBody>
      </p:sp>
      <p:cxnSp>
        <p:nvCxnSpPr>
          <p:cNvPr id="2014" name="Google Shape;2014;p148"/>
          <p:cNvCxnSpPr>
            <a:stCxn id="2013" idx="3"/>
            <a:endCxn id="2012" idx="0"/>
          </p:cNvCxnSpPr>
          <p:nvPr/>
        </p:nvCxnSpPr>
        <p:spPr>
          <a:xfrm flipH="1">
            <a:off x="7471246" y="2696789"/>
            <a:ext cx="533700" cy="97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5" name="Google Shape;2015;p148"/>
          <p:cNvCxnSpPr>
            <a:stCxn id="2013" idx="5"/>
            <a:endCxn id="2011" idx="0"/>
          </p:cNvCxnSpPr>
          <p:nvPr/>
        </p:nvCxnSpPr>
        <p:spPr>
          <a:xfrm>
            <a:off x="8505154" y="2696789"/>
            <a:ext cx="809100" cy="105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149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21" name="Google Shape;2021;p149"/>
          <p:cNvSpPr txBox="1"/>
          <p:nvPr/>
        </p:nvSpPr>
        <p:spPr>
          <a:xfrm>
            <a:off x="191700" y="1143000"/>
            <a:ext cx="9194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no* inserir(no* n, int chave)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(...)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if(balance &gt;= 2){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(...)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}else if(balance &lt;= -2)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int balanceFilho = getAltura(n-&gt;dir-&gt;esq) - getAltura(n-&gt;dir-&gt;dir);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if(balanceFilho &gt; 0) 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n-&gt;dir = rotacaoADireita(n-&gt;dir);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return rotacaoAEsquerda(n);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else if(balanceFilho &lt; 0)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return rotacaoAEsquerda(n);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return n;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150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7" name="Google Shape;2027;p150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28" name="Google Shape;2028;p150"/>
          <p:cNvSpPr txBox="1"/>
          <p:nvPr/>
        </p:nvSpPr>
        <p:spPr>
          <a:xfrm>
            <a:off x="216000" y="1256184"/>
            <a:ext cx="91947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Vamos entender o código da rotação dupla</a:t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2029" name="Google Shape;2029;p150"/>
          <p:cNvSpPr/>
          <p:nvPr/>
        </p:nvSpPr>
        <p:spPr>
          <a:xfrm>
            <a:off x="425417" y="199627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2030" name="Google Shape;2030;p150"/>
          <p:cNvSpPr/>
          <p:nvPr/>
        </p:nvSpPr>
        <p:spPr>
          <a:xfrm>
            <a:off x="259758" y="3532084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14</a:t>
            </a:r>
            <a:endParaRPr sz="2000"/>
          </a:p>
        </p:txBody>
      </p:sp>
      <p:sp>
        <p:nvSpPr>
          <p:cNvPr id="2031" name="Google Shape;2031;p150"/>
          <p:cNvSpPr/>
          <p:nvPr/>
        </p:nvSpPr>
        <p:spPr>
          <a:xfrm>
            <a:off x="1378100" y="2792038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16</a:t>
            </a:r>
            <a:endParaRPr sz="2000"/>
          </a:p>
        </p:txBody>
      </p:sp>
      <p:cxnSp>
        <p:nvCxnSpPr>
          <p:cNvPr id="2032" name="Google Shape;2032;p150"/>
          <p:cNvCxnSpPr>
            <a:stCxn id="2031" idx="3"/>
            <a:endCxn id="2030" idx="7"/>
          </p:cNvCxnSpPr>
          <p:nvPr/>
        </p:nvCxnSpPr>
        <p:spPr>
          <a:xfrm flipH="1">
            <a:off x="863696" y="3347189"/>
            <a:ext cx="618000" cy="280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33" name="Google Shape;2033;p150"/>
          <p:cNvCxnSpPr>
            <a:stCxn id="2029" idx="5"/>
            <a:endCxn id="2031" idx="0"/>
          </p:cNvCxnSpPr>
          <p:nvPr/>
        </p:nvCxnSpPr>
        <p:spPr>
          <a:xfrm>
            <a:off x="1029220" y="2551426"/>
            <a:ext cx="702600" cy="240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34" name="Google Shape;2034;p150"/>
          <p:cNvSpPr/>
          <p:nvPr/>
        </p:nvSpPr>
        <p:spPr>
          <a:xfrm>
            <a:off x="2600100" y="2792050"/>
            <a:ext cx="1012200" cy="84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5" name="Google Shape;2035;p150"/>
          <p:cNvSpPr/>
          <p:nvPr/>
        </p:nvSpPr>
        <p:spPr>
          <a:xfrm>
            <a:off x="3426917" y="19230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2036" name="Google Shape;2036;p150"/>
          <p:cNvSpPr/>
          <p:nvPr/>
        </p:nvSpPr>
        <p:spPr>
          <a:xfrm>
            <a:off x="4679108" y="375185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16</a:t>
            </a:r>
            <a:endParaRPr sz="2000"/>
          </a:p>
        </p:txBody>
      </p:sp>
      <p:sp>
        <p:nvSpPr>
          <p:cNvPr id="2037" name="Google Shape;2037;p150"/>
          <p:cNvSpPr/>
          <p:nvPr/>
        </p:nvSpPr>
        <p:spPr>
          <a:xfrm>
            <a:off x="4014925" y="2881663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14</a:t>
            </a:r>
            <a:endParaRPr sz="2000"/>
          </a:p>
        </p:txBody>
      </p:sp>
      <p:cxnSp>
        <p:nvCxnSpPr>
          <p:cNvPr id="2038" name="Google Shape;2038;p150"/>
          <p:cNvCxnSpPr>
            <a:stCxn id="2037" idx="5"/>
            <a:endCxn id="2036" idx="0"/>
          </p:cNvCxnSpPr>
          <p:nvPr/>
        </p:nvCxnSpPr>
        <p:spPr>
          <a:xfrm>
            <a:off x="4618729" y="3436814"/>
            <a:ext cx="414000" cy="315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39" name="Google Shape;2039;p150"/>
          <p:cNvCxnSpPr>
            <a:stCxn id="2035" idx="5"/>
            <a:endCxn id="2037" idx="0"/>
          </p:cNvCxnSpPr>
          <p:nvPr/>
        </p:nvCxnSpPr>
        <p:spPr>
          <a:xfrm>
            <a:off x="4030720" y="2478176"/>
            <a:ext cx="337800" cy="403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40" name="Google Shape;2040;p150"/>
          <p:cNvSpPr/>
          <p:nvPr/>
        </p:nvSpPr>
        <p:spPr>
          <a:xfrm>
            <a:off x="5648100" y="2792050"/>
            <a:ext cx="1012200" cy="84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1" name="Google Shape;2041;p150"/>
          <p:cNvSpPr/>
          <p:nvPr/>
        </p:nvSpPr>
        <p:spPr>
          <a:xfrm>
            <a:off x="8960417" y="3751850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16</a:t>
            </a:r>
            <a:endParaRPr sz="2000"/>
          </a:p>
        </p:txBody>
      </p:sp>
      <p:sp>
        <p:nvSpPr>
          <p:cNvPr id="2042" name="Google Shape;2042;p150"/>
          <p:cNvSpPr/>
          <p:nvPr/>
        </p:nvSpPr>
        <p:spPr>
          <a:xfrm>
            <a:off x="7117508" y="367565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2043" name="Google Shape;2043;p150"/>
          <p:cNvSpPr/>
          <p:nvPr/>
        </p:nvSpPr>
        <p:spPr>
          <a:xfrm>
            <a:off x="7901350" y="2141638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14</a:t>
            </a:r>
            <a:endParaRPr sz="2000"/>
          </a:p>
        </p:txBody>
      </p:sp>
      <p:cxnSp>
        <p:nvCxnSpPr>
          <p:cNvPr id="2044" name="Google Shape;2044;p150"/>
          <p:cNvCxnSpPr>
            <a:stCxn id="2043" idx="3"/>
            <a:endCxn id="2042" idx="0"/>
          </p:cNvCxnSpPr>
          <p:nvPr/>
        </p:nvCxnSpPr>
        <p:spPr>
          <a:xfrm flipH="1">
            <a:off x="7471246" y="2696789"/>
            <a:ext cx="533700" cy="97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5" name="Google Shape;2045;p150"/>
          <p:cNvCxnSpPr>
            <a:stCxn id="2043" idx="5"/>
            <a:endCxn id="2041" idx="0"/>
          </p:cNvCxnSpPr>
          <p:nvPr/>
        </p:nvCxnSpPr>
        <p:spPr>
          <a:xfrm>
            <a:off x="8505154" y="2696789"/>
            <a:ext cx="809100" cy="105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6" name="Google Shape;2046;p150"/>
          <p:cNvCxnSpPr>
            <a:stCxn id="2047" idx="0"/>
          </p:cNvCxnSpPr>
          <p:nvPr/>
        </p:nvCxnSpPr>
        <p:spPr>
          <a:xfrm flipH="1">
            <a:off x="2477700" y="4038600"/>
            <a:ext cx="542700" cy="1220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47" name="Google Shape;2047;p150"/>
          <p:cNvSpPr txBox="1"/>
          <p:nvPr/>
        </p:nvSpPr>
        <p:spPr>
          <a:xfrm>
            <a:off x="-381000" y="4038600"/>
            <a:ext cx="6802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n-&gt;dir = rotacaoADireita(n-&gt;dir)</a:t>
            </a:r>
            <a:endParaRPr/>
          </a:p>
        </p:txBody>
      </p:sp>
      <p:cxnSp>
        <p:nvCxnSpPr>
          <p:cNvPr id="2048" name="Google Shape;2048;p150"/>
          <p:cNvCxnSpPr/>
          <p:nvPr/>
        </p:nvCxnSpPr>
        <p:spPr>
          <a:xfrm>
            <a:off x="6177425" y="4048500"/>
            <a:ext cx="698100" cy="1675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49" name="Google Shape;2049;p150"/>
          <p:cNvSpPr txBox="1"/>
          <p:nvPr/>
        </p:nvSpPr>
        <p:spPr>
          <a:xfrm>
            <a:off x="3505200" y="4572000"/>
            <a:ext cx="7748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return rotacaoAEsquerda(n);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p151"/>
          <p:cNvSpPr txBox="1"/>
          <p:nvPr>
            <p:ph type="title"/>
          </p:nvPr>
        </p:nvSpPr>
        <p:spPr>
          <a:xfrm>
            <a:off x="216000" y="476672"/>
            <a:ext cx="91947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400">
                <a:solidFill>
                  <a:srgbClr val="31859B"/>
                </a:solidFill>
              </a:rPr>
              <a:t>Árvores Rubro-Negra</a:t>
            </a:r>
            <a:endParaRPr b="1" i="0" sz="44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5" name="Google Shape;2055;p151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56" name="Google Shape;2056;p151"/>
          <p:cNvSpPr txBox="1"/>
          <p:nvPr/>
        </p:nvSpPr>
        <p:spPr>
          <a:xfrm>
            <a:off x="216000" y="1484775"/>
            <a:ext cx="9607200" cy="50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pt-BR" sz="2600">
                <a:solidFill>
                  <a:schemeClr val="dk1"/>
                </a:solidFill>
              </a:rPr>
              <a:t>Uma árvore rubro-negra é uma </a:t>
            </a:r>
            <a:r>
              <a:rPr b="1" lang="pt-BR" sz="2600">
                <a:solidFill>
                  <a:schemeClr val="dk1"/>
                </a:solidFill>
              </a:rPr>
              <a:t>árvore binária de busca</a:t>
            </a:r>
            <a:r>
              <a:rPr lang="pt-BR" sz="2600">
                <a:solidFill>
                  <a:schemeClr val="dk1"/>
                </a:solidFill>
              </a:rPr>
              <a:t> que possui arestas vermelhas ou pretas e satisfaz 3 restrições:</a:t>
            </a:r>
            <a:endParaRPr sz="2600">
              <a:solidFill>
                <a:schemeClr val="dk1"/>
              </a:solidFill>
            </a:endParaRPr>
          </a:p>
          <a:p>
            <a:pPr indent="-3238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</a:pPr>
            <a:r>
              <a:rPr lang="pt-BR" sz="2600">
                <a:solidFill>
                  <a:schemeClr val="dk1"/>
                </a:solidFill>
              </a:rPr>
              <a:t>Arestas vermelhas ocorrem em subárvores </a:t>
            </a:r>
            <a:r>
              <a:rPr b="1" lang="pt-BR" sz="2600">
                <a:solidFill>
                  <a:schemeClr val="dk1"/>
                </a:solidFill>
              </a:rPr>
              <a:t>à esquerda</a:t>
            </a:r>
            <a:endParaRPr b="1" sz="2600">
              <a:solidFill>
                <a:schemeClr val="dk1"/>
              </a:solidFill>
            </a:endParaRPr>
          </a:p>
          <a:p>
            <a:pPr indent="-3238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</a:pPr>
            <a:r>
              <a:rPr lang="pt-BR" sz="2600">
                <a:solidFill>
                  <a:schemeClr val="dk1"/>
                </a:solidFill>
              </a:rPr>
              <a:t>Nenhum nó pode estar conectado </a:t>
            </a:r>
            <a:r>
              <a:rPr b="1" lang="pt-BR" sz="2600">
                <a:solidFill>
                  <a:schemeClr val="dk1"/>
                </a:solidFill>
              </a:rPr>
              <a:t>à duas arestas vermelhas</a:t>
            </a:r>
            <a:endParaRPr b="1" sz="2600">
              <a:solidFill>
                <a:schemeClr val="dk1"/>
              </a:solidFill>
            </a:endParaRPr>
          </a:p>
          <a:p>
            <a:pPr indent="-3238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</a:pPr>
            <a:r>
              <a:rPr lang="pt-BR" sz="2600">
                <a:solidFill>
                  <a:schemeClr val="dk1"/>
                </a:solidFill>
              </a:rPr>
              <a:t>Todo caminho da raiz a qualquer folha possui </a:t>
            </a:r>
            <a:r>
              <a:rPr b="1" lang="pt-BR" sz="2600">
                <a:solidFill>
                  <a:schemeClr val="dk1"/>
                </a:solidFill>
              </a:rPr>
              <a:t>o mesmo número de arestas pretas</a:t>
            </a:r>
            <a:endParaRPr b="1" sz="2600">
              <a:solidFill>
                <a:schemeClr val="dk1"/>
              </a:solidFill>
            </a:endParaRPr>
          </a:p>
        </p:txBody>
      </p:sp>
      <p:pic>
        <p:nvPicPr>
          <p:cNvPr id="2057" name="Google Shape;2057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3050" y="552875"/>
            <a:ext cx="634200" cy="6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8" name="Google Shape;2058;p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630" y="4953250"/>
            <a:ext cx="9325275" cy="1641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p152"/>
          <p:cNvSpPr txBox="1"/>
          <p:nvPr>
            <p:ph type="title"/>
          </p:nvPr>
        </p:nvSpPr>
        <p:spPr>
          <a:xfrm>
            <a:off x="216000" y="476672"/>
            <a:ext cx="91947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400">
                <a:solidFill>
                  <a:srgbClr val="31859B"/>
                </a:solidFill>
              </a:rPr>
              <a:t>Árvores Rubro-Negra</a:t>
            </a:r>
            <a:endParaRPr b="1" i="0" sz="44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4" name="Google Shape;2064;p152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65" name="Google Shape;2065;p152"/>
          <p:cNvSpPr txBox="1"/>
          <p:nvPr/>
        </p:nvSpPr>
        <p:spPr>
          <a:xfrm>
            <a:off x="216000" y="1484775"/>
            <a:ext cx="9607200" cy="50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pt-BR" sz="2600">
                <a:solidFill>
                  <a:schemeClr val="dk1"/>
                </a:solidFill>
              </a:rPr>
              <a:t>Outra forma de definir as regras:</a:t>
            </a:r>
            <a:endParaRPr sz="2600">
              <a:solidFill>
                <a:schemeClr val="dk1"/>
              </a:solidFill>
            </a:endParaRPr>
          </a:p>
          <a:p>
            <a:pPr indent="-311150" lvl="1" marL="74295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–"/>
            </a:pPr>
            <a:r>
              <a:rPr lang="pt-BR" sz="2400"/>
              <a:t>Todo nó tem dois filhos, cada um de cor vermelha ou preta. </a:t>
            </a:r>
            <a:endParaRPr sz="2400"/>
          </a:p>
          <a:p>
            <a:pPr indent="-311150" lvl="1" marL="74295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–"/>
            </a:pPr>
            <a:r>
              <a:rPr lang="pt-BR" sz="2400"/>
              <a:t>Toda folha é de cor preta. </a:t>
            </a:r>
            <a:endParaRPr sz="2400"/>
          </a:p>
          <a:p>
            <a:pPr indent="-311150" lvl="1" marL="74295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–"/>
            </a:pPr>
            <a:r>
              <a:rPr lang="pt-BR" sz="2400"/>
              <a:t>Todo nó vermelho tem seus filhos de cor preta. </a:t>
            </a:r>
            <a:endParaRPr sz="2400"/>
          </a:p>
          <a:p>
            <a:pPr indent="-311150" lvl="1" marL="74295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–"/>
            </a:pPr>
            <a:r>
              <a:rPr lang="pt-BR" sz="2400"/>
              <a:t>Todo caminho da raiz até uma folha da árvore contém o mesmo número de nós pretos.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066" name="Google Shape;2066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9250" y="552875"/>
            <a:ext cx="634200" cy="6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7" name="Google Shape;2067;p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5750" y="3888050"/>
            <a:ext cx="6790390" cy="28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8" name="Google Shape;2068;p152"/>
          <p:cNvSpPr txBox="1"/>
          <p:nvPr>
            <p:ph idx="1" type="body"/>
          </p:nvPr>
        </p:nvSpPr>
        <p:spPr>
          <a:xfrm>
            <a:off x="216000" y="1484784"/>
            <a:ext cx="9194700" cy="45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153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74" name="Google Shape;2074;p153"/>
          <p:cNvSpPr txBox="1"/>
          <p:nvPr/>
        </p:nvSpPr>
        <p:spPr>
          <a:xfrm>
            <a:off x="63600" y="1103775"/>
            <a:ext cx="3087900" cy="50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pt-BR" sz="2600">
                <a:solidFill>
                  <a:schemeClr val="dk1"/>
                </a:solidFill>
              </a:rPr>
              <a:t>Pode-se codificar a cor (</a:t>
            </a:r>
            <a:r>
              <a:rPr lang="pt-BR" sz="2600">
                <a:solidFill>
                  <a:srgbClr val="FF0000"/>
                </a:solidFill>
              </a:rPr>
              <a:t>vermelho</a:t>
            </a:r>
            <a:r>
              <a:rPr lang="pt-BR" sz="2600">
                <a:solidFill>
                  <a:schemeClr val="dk1"/>
                </a:solidFill>
              </a:rPr>
              <a:t> ou </a:t>
            </a:r>
            <a:r>
              <a:rPr b="1" lang="pt-BR" sz="2600">
                <a:solidFill>
                  <a:schemeClr val="dk1"/>
                </a:solidFill>
              </a:rPr>
              <a:t>preto</a:t>
            </a:r>
            <a:r>
              <a:rPr lang="pt-BR" sz="2600">
                <a:solidFill>
                  <a:schemeClr val="dk1"/>
                </a:solidFill>
              </a:rPr>
              <a:t>) em cada nó</a:t>
            </a:r>
            <a:endParaRPr sz="2600">
              <a:solidFill>
                <a:schemeClr val="dk1"/>
              </a:solidFill>
            </a:endParaRPr>
          </a:p>
          <a:p>
            <a:pPr indent="-3238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</a:pPr>
            <a:r>
              <a:rPr lang="pt-BR" sz="2600">
                <a:solidFill>
                  <a:schemeClr val="dk1"/>
                </a:solidFill>
              </a:rPr>
              <a:t>Se a aresta paterna for </a:t>
            </a:r>
            <a:r>
              <a:rPr lang="pt-BR" sz="2600">
                <a:solidFill>
                  <a:srgbClr val="FF0000"/>
                </a:solidFill>
              </a:rPr>
              <a:t>vermelha</a:t>
            </a:r>
            <a:r>
              <a:rPr lang="pt-BR" sz="2600">
                <a:solidFill>
                  <a:schemeClr val="dk1"/>
                </a:solidFill>
              </a:rPr>
              <a:t>, então o nó é </a:t>
            </a:r>
            <a:r>
              <a:rPr lang="pt-BR" sz="2600">
                <a:solidFill>
                  <a:srgbClr val="FF0000"/>
                </a:solidFill>
              </a:rPr>
              <a:t>vermelho</a:t>
            </a:r>
            <a:r>
              <a:rPr lang="pt-BR" sz="2600">
                <a:solidFill>
                  <a:schemeClr val="dk1"/>
                </a:solidFill>
              </a:rPr>
              <a:t>;     c. c., o nó é </a:t>
            </a:r>
            <a:r>
              <a:rPr b="1" lang="pt-BR" sz="2600">
                <a:solidFill>
                  <a:schemeClr val="dk1"/>
                </a:solidFill>
              </a:rPr>
              <a:t>preto</a:t>
            </a:r>
            <a:endParaRPr b="1" sz="2600">
              <a:solidFill>
                <a:schemeClr val="dk1"/>
              </a:solidFill>
            </a:endParaRPr>
          </a:p>
        </p:txBody>
      </p:sp>
      <p:pic>
        <p:nvPicPr>
          <p:cNvPr id="2075" name="Google Shape;2075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0423" y="957273"/>
            <a:ext cx="5546500" cy="15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6" name="Google Shape;2076;p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7375" y="2541875"/>
            <a:ext cx="6535750" cy="42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7" name="Google Shape;2077;p153"/>
          <p:cNvSpPr txBox="1"/>
          <p:nvPr>
            <p:ph type="title"/>
          </p:nvPr>
        </p:nvSpPr>
        <p:spPr>
          <a:xfrm>
            <a:off x="216000" y="476672"/>
            <a:ext cx="91947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400">
                <a:solidFill>
                  <a:srgbClr val="31859B"/>
                </a:solidFill>
              </a:rPr>
              <a:t>Árvores Rubro-Negra</a:t>
            </a:r>
            <a:endParaRPr b="1" i="0" sz="44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8" name="Google Shape;2078;p1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9250" y="552875"/>
            <a:ext cx="634200" cy="63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9" name="Google Shape;2079;p153"/>
          <p:cNvSpPr txBox="1"/>
          <p:nvPr>
            <p:ph idx="1" type="body"/>
          </p:nvPr>
        </p:nvSpPr>
        <p:spPr>
          <a:xfrm>
            <a:off x="216000" y="1484784"/>
            <a:ext cx="9194700" cy="45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154"/>
          <p:cNvSpPr txBox="1"/>
          <p:nvPr>
            <p:ph type="title"/>
          </p:nvPr>
        </p:nvSpPr>
        <p:spPr>
          <a:xfrm>
            <a:off x="216000" y="476672"/>
            <a:ext cx="91947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400">
                <a:solidFill>
                  <a:srgbClr val="31859B"/>
                </a:solidFill>
              </a:rPr>
              <a:t>Exercício</a:t>
            </a:r>
            <a:endParaRPr b="1" i="0" sz="44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5" name="Google Shape;2085;p154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86" name="Google Shape;2086;p154"/>
          <p:cNvSpPr txBox="1"/>
          <p:nvPr/>
        </p:nvSpPr>
        <p:spPr>
          <a:xfrm>
            <a:off x="216000" y="1256175"/>
            <a:ext cx="9607200" cy="50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POSCOMP 2010, Questão 23) Assinale a alternativa em que todas as propriedades de uma árvore vermelho e preto são verdadeiras.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a) Todo nó é vermelho ou preto. A raiz pode ser vermelha ou preta. Todas as folhas são vermelhas.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b) A raiz é preta. Todas as folhas são vermelhas. Para cada nó, todos os caminhos, desde um nó até as folhas descendentes, contêm um mesmo número de nós pretos.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c) Toda folha é preta. Todo nó é vermelho ou preto. A raiz é preta.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d) Se um nó é vermelho, ambos os ﬁlhos são vermelhos. A raiz pode ser vermelha ou preta. Todas as folhas são pretas.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e) Todas as folhas são vermelhas. Todo nó é vermelho ou preto. A raiz pode ser vermelha ou preta.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087" name="Google Shape;2087;p154"/>
          <p:cNvSpPr txBox="1"/>
          <p:nvPr>
            <p:ph idx="1" type="body"/>
          </p:nvPr>
        </p:nvSpPr>
        <p:spPr>
          <a:xfrm>
            <a:off x="216000" y="1484784"/>
            <a:ext cx="9194700" cy="45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155"/>
          <p:cNvSpPr txBox="1"/>
          <p:nvPr>
            <p:ph type="title"/>
          </p:nvPr>
        </p:nvSpPr>
        <p:spPr>
          <a:xfrm>
            <a:off x="216000" y="476672"/>
            <a:ext cx="91947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t-BR" sz="4400">
                <a:solidFill>
                  <a:srgbClr val="31859B"/>
                </a:solidFill>
              </a:rPr>
              <a:t>Exercício</a:t>
            </a:r>
            <a:endParaRPr b="1" sz="4400">
              <a:solidFill>
                <a:srgbClr val="31859B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rgbClr val="31859B"/>
              </a:solidFill>
            </a:endParaRPr>
          </a:p>
        </p:txBody>
      </p:sp>
      <p:sp>
        <p:nvSpPr>
          <p:cNvPr id="2093" name="Google Shape;2093;p155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94" name="Google Shape;2094;p155"/>
          <p:cNvSpPr txBox="1"/>
          <p:nvPr/>
        </p:nvSpPr>
        <p:spPr>
          <a:xfrm>
            <a:off x="216000" y="1256175"/>
            <a:ext cx="9607200" cy="50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POSCOMP 2010, Questão 23) Assinale a alternativa em que todas as propriedades de uma árvore vermelho e preto são verdadeiras.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a) Todo nó é vermelho ou preto. A raiz pode ser vermelha ou preta. Todas as folhas são vermelhas.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b) A raiz é preta. Todas as folhas são vermelhas. Para cada nó, todos os caminhos, desde um nó até as folhas descendentes, contêm um mesmo número de nós pretos.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/>
              <a:t>c) Toda folha é preta. Todo nó é vermelho ou preto. A raiz é preta. 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d) Se um nó é vermelho, ambos os ﬁlhos são vermelhos. A raiz pode ser vermelha ou preta. Todas as folhas são pretas.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e) Todas as folhas são vermelhas. Todo nó é vermelho ou preto. A raiz pode ser vermelha ou preta.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095" name="Google Shape;2095;p155"/>
          <p:cNvSpPr txBox="1"/>
          <p:nvPr>
            <p:ph idx="1" type="body"/>
          </p:nvPr>
        </p:nvSpPr>
        <p:spPr>
          <a:xfrm>
            <a:off x="216000" y="1484784"/>
            <a:ext cx="9194700" cy="45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1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1" name="Google Shape;151;p21"/>
          <p:cNvSpPr txBox="1"/>
          <p:nvPr/>
        </p:nvSpPr>
        <p:spPr>
          <a:xfrm>
            <a:off x="216000" y="1256184"/>
            <a:ext cx="91947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Vamos considerar a estrutura Nó</a:t>
            </a:r>
            <a:endParaRPr sz="2600"/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Observe que, individualmente, cada nó precisa armazenar as seguintes informações:</a:t>
            </a:r>
            <a:endParaRPr sz="2600"/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–"/>
            </a:pPr>
            <a:r>
              <a:rPr b="1" lang="pt-BR" sz="2600"/>
              <a:t>Seu filho da direita</a:t>
            </a:r>
            <a:endParaRPr b="1" sz="2600"/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97" y="3199822"/>
            <a:ext cx="5850800" cy="360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1"/>
          <p:cNvSpPr txBox="1"/>
          <p:nvPr/>
        </p:nvSpPr>
        <p:spPr>
          <a:xfrm>
            <a:off x="5917000" y="2752525"/>
            <a:ext cx="3834300" cy="40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typedef struct No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chave;</a:t>
            </a:r>
            <a:endParaRPr b="1"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No* esq;</a:t>
            </a:r>
            <a:endParaRPr b="1"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No* dir;</a:t>
            </a:r>
            <a:endParaRPr b="1"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4" name="Google Shape;154;p21"/>
          <p:cNvSpPr/>
          <p:nvPr/>
        </p:nvSpPr>
        <p:spPr>
          <a:xfrm>
            <a:off x="4577850" y="3325375"/>
            <a:ext cx="471000" cy="634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156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01" name="Google Shape;2101;p156"/>
          <p:cNvSpPr txBox="1"/>
          <p:nvPr/>
        </p:nvSpPr>
        <p:spPr>
          <a:xfrm>
            <a:off x="63600" y="1103775"/>
            <a:ext cx="9347100" cy="50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pt-BR" sz="2600">
                <a:solidFill>
                  <a:schemeClr val="dk1"/>
                </a:solidFill>
              </a:rPr>
              <a:t>Para entendermos melhor as regras de inserção, vamos usar o conceito de família com avô, pai, filho e tio</a:t>
            </a:r>
            <a:endParaRPr b="1" sz="2600">
              <a:solidFill>
                <a:schemeClr val="dk1"/>
              </a:solidFill>
            </a:endParaRPr>
          </a:p>
        </p:txBody>
      </p:sp>
      <p:pic>
        <p:nvPicPr>
          <p:cNvPr id="2102" name="Google Shape;2102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110725"/>
            <a:ext cx="6817776" cy="454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3" name="Google Shape;2103;p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1000" y="2990302"/>
            <a:ext cx="2414775" cy="225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4" name="Google Shape;2104;p156"/>
          <p:cNvSpPr txBox="1"/>
          <p:nvPr>
            <p:ph idx="1" type="body"/>
          </p:nvPr>
        </p:nvSpPr>
        <p:spPr>
          <a:xfrm>
            <a:off x="216000" y="1484784"/>
            <a:ext cx="9194700" cy="45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5" name="Google Shape;2105;p156"/>
          <p:cNvSpPr txBox="1"/>
          <p:nvPr>
            <p:ph type="title"/>
          </p:nvPr>
        </p:nvSpPr>
        <p:spPr>
          <a:xfrm>
            <a:off x="216000" y="476672"/>
            <a:ext cx="91947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400">
                <a:solidFill>
                  <a:srgbClr val="31859B"/>
                </a:solidFill>
              </a:rPr>
              <a:t>Árvores Rubro-Negra</a:t>
            </a:r>
            <a:endParaRPr b="1" i="0" sz="44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6" name="Google Shape;2106;p1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9250" y="552875"/>
            <a:ext cx="634200" cy="63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1" name="Google Shape;2111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4925" y="552875"/>
            <a:ext cx="2559901" cy="1705084"/>
          </a:xfrm>
          <a:prstGeom prst="rect">
            <a:avLst/>
          </a:prstGeom>
          <a:noFill/>
          <a:ln>
            <a:noFill/>
          </a:ln>
        </p:spPr>
      </p:pic>
      <p:sp>
        <p:nvSpPr>
          <p:cNvPr id="2112" name="Google Shape;2112;p157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13" name="Google Shape;2113;p157"/>
          <p:cNvSpPr txBox="1"/>
          <p:nvPr/>
        </p:nvSpPr>
        <p:spPr>
          <a:xfrm>
            <a:off x="63600" y="1103775"/>
            <a:ext cx="10132500" cy="50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pt-BR" sz="2600">
                <a:solidFill>
                  <a:schemeClr val="dk1"/>
                </a:solidFill>
              </a:rPr>
              <a:t>Inserção em nó </a:t>
            </a:r>
            <a:r>
              <a:rPr b="1" lang="pt-BR" sz="2600">
                <a:solidFill>
                  <a:schemeClr val="dk1"/>
                </a:solidFill>
              </a:rPr>
              <a:t>com pai </a:t>
            </a:r>
            <a:r>
              <a:rPr lang="pt-BR" sz="2600">
                <a:solidFill>
                  <a:schemeClr val="dk1"/>
                </a:solidFill>
              </a:rPr>
              <a:t>apenas:</a:t>
            </a:r>
            <a:endParaRPr b="1" sz="2600">
              <a:solidFill>
                <a:schemeClr val="dk1"/>
              </a:solidFill>
            </a:endParaRPr>
          </a:p>
        </p:txBody>
      </p:sp>
      <p:pic>
        <p:nvPicPr>
          <p:cNvPr id="2114" name="Google Shape;2114;p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225" y="1661175"/>
            <a:ext cx="3886725" cy="1987741"/>
          </a:xfrm>
          <a:prstGeom prst="rect">
            <a:avLst/>
          </a:prstGeom>
          <a:noFill/>
          <a:ln>
            <a:noFill/>
          </a:ln>
        </p:spPr>
      </p:pic>
      <p:sp>
        <p:nvSpPr>
          <p:cNvPr id="2115" name="Google Shape;2115;p157"/>
          <p:cNvSpPr/>
          <p:nvPr/>
        </p:nvSpPr>
        <p:spPr>
          <a:xfrm>
            <a:off x="4050975" y="2400250"/>
            <a:ext cx="1731900" cy="74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6" name="Google Shape;2116;p1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6025" y="1557026"/>
            <a:ext cx="3552675" cy="211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7" name="Google Shape;2117;p1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25" y="3967187"/>
            <a:ext cx="3886725" cy="14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8" name="Google Shape;2118;p157"/>
          <p:cNvSpPr/>
          <p:nvPr/>
        </p:nvSpPr>
        <p:spPr>
          <a:xfrm>
            <a:off x="3822375" y="4305250"/>
            <a:ext cx="2559900" cy="74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9" name="Google Shape;2119;p1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05574" y="3986224"/>
            <a:ext cx="3552675" cy="1287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0" name="Google Shape;2120;p1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62850" y="5219700"/>
            <a:ext cx="2311500" cy="15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1" name="Google Shape;2121;p157"/>
          <p:cNvSpPr/>
          <p:nvPr/>
        </p:nvSpPr>
        <p:spPr>
          <a:xfrm>
            <a:off x="6022725" y="5106375"/>
            <a:ext cx="1153200" cy="14904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22" name="Google Shape;2122;p157"/>
          <p:cNvCxnSpPr/>
          <p:nvPr/>
        </p:nvCxnSpPr>
        <p:spPr>
          <a:xfrm>
            <a:off x="8152950" y="700925"/>
            <a:ext cx="667500" cy="586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3" name="Google Shape;2123;p157"/>
          <p:cNvCxnSpPr/>
          <p:nvPr/>
        </p:nvCxnSpPr>
        <p:spPr>
          <a:xfrm flipH="1" rot="10800000">
            <a:off x="8314800" y="599825"/>
            <a:ext cx="343800" cy="566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4" name="Google Shape;2124;p157"/>
          <p:cNvCxnSpPr/>
          <p:nvPr/>
        </p:nvCxnSpPr>
        <p:spPr>
          <a:xfrm>
            <a:off x="7728125" y="781850"/>
            <a:ext cx="546300" cy="525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5" name="Google Shape;2125;p157"/>
          <p:cNvCxnSpPr/>
          <p:nvPr/>
        </p:nvCxnSpPr>
        <p:spPr>
          <a:xfrm flipH="1" rot="10800000">
            <a:off x="7829275" y="700875"/>
            <a:ext cx="303600" cy="505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26" name="Google Shape;2126;p15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840525" y="604287"/>
            <a:ext cx="941950" cy="8810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7" name="Google Shape;2127;p157"/>
          <p:cNvCxnSpPr/>
          <p:nvPr/>
        </p:nvCxnSpPr>
        <p:spPr>
          <a:xfrm flipH="1">
            <a:off x="8901425" y="559325"/>
            <a:ext cx="971100" cy="890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8" name="Google Shape;2128;p157"/>
          <p:cNvCxnSpPr/>
          <p:nvPr/>
        </p:nvCxnSpPr>
        <p:spPr>
          <a:xfrm rot="10800000">
            <a:off x="8800275" y="498625"/>
            <a:ext cx="1112700" cy="1072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9" name="Google Shape;2129;p157"/>
          <p:cNvSpPr txBox="1"/>
          <p:nvPr>
            <p:ph idx="1" type="body"/>
          </p:nvPr>
        </p:nvSpPr>
        <p:spPr>
          <a:xfrm>
            <a:off x="216000" y="1484784"/>
            <a:ext cx="9194700" cy="45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0" name="Google Shape;2130;p157"/>
          <p:cNvSpPr txBox="1"/>
          <p:nvPr>
            <p:ph type="title"/>
          </p:nvPr>
        </p:nvSpPr>
        <p:spPr>
          <a:xfrm>
            <a:off x="216000" y="476672"/>
            <a:ext cx="91947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400">
                <a:solidFill>
                  <a:srgbClr val="31859B"/>
                </a:solidFill>
              </a:rPr>
              <a:t>Árvores Rubro-Negra</a:t>
            </a:r>
            <a:endParaRPr b="1" i="0" sz="44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1" name="Google Shape;2131;p15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39250" y="552875"/>
            <a:ext cx="634200" cy="63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6" name="Google Shape;2136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" y="4760750"/>
            <a:ext cx="2559901" cy="1705084"/>
          </a:xfrm>
          <a:prstGeom prst="rect">
            <a:avLst/>
          </a:prstGeom>
          <a:noFill/>
          <a:ln>
            <a:noFill/>
          </a:ln>
        </p:spPr>
      </p:pic>
      <p:sp>
        <p:nvSpPr>
          <p:cNvPr id="2137" name="Google Shape;2137;p158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138" name="Google Shape;2138;p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250" y="1647825"/>
            <a:ext cx="3485700" cy="27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9" name="Google Shape;2139;p158"/>
          <p:cNvSpPr/>
          <p:nvPr/>
        </p:nvSpPr>
        <p:spPr>
          <a:xfrm>
            <a:off x="3763025" y="2400250"/>
            <a:ext cx="2096100" cy="89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0" name="Google Shape;2140;p1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6000" y="1821600"/>
            <a:ext cx="3188700" cy="244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1" name="Google Shape;2141;p158"/>
          <p:cNvSpPr/>
          <p:nvPr/>
        </p:nvSpPr>
        <p:spPr>
          <a:xfrm>
            <a:off x="7279700" y="4301875"/>
            <a:ext cx="1132800" cy="634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2" name="Google Shape;2142;p1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5025" y="5064201"/>
            <a:ext cx="2719400" cy="1831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3" name="Google Shape;2143;p158"/>
          <p:cNvCxnSpPr/>
          <p:nvPr/>
        </p:nvCxnSpPr>
        <p:spPr>
          <a:xfrm>
            <a:off x="1028450" y="4989725"/>
            <a:ext cx="546300" cy="525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4" name="Google Shape;2144;p158"/>
          <p:cNvCxnSpPr/>
          <p:nvPr/>
        </p:nvCxnSpPr>
        <p:spPr>
          <a:xfrm flipH="1" rot="10800000">
            <a:off x="1053400" y="4908750"/>
            <a:ext cx="303600" cy="505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5" name="Google Shape;2145;p158"/>
          <p:cNvSpPr txBox="1"/>
          <p:nvPr/>
        </p:nvSpPr>
        <p:spPr>
          <a:xfrm>
            <a:off x="63600" y="1103775"/>
            <a:ext cx="9485100" cy="50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pt-BR" sz="2600">
                <a:solidFill>
                  <a:schemeClr val="dk1"/>
                </a:solidFill>
              </a:rPr>
              <a:t>Inserção em nó </a:t>
            </a:r>
            <a:r>
              <a:rPr b="1" lang="pt-BR" sz="2600">
                <a:solidFill>
                  <a:schemeClr val="dk1"/>
                </a:solidFill>
              </a:rPr>
              <a:t>com avô, com tio e com pai </a:t>
            </a:r>
            <a:r>
              <a:rPr lang="pt-BR" sz="2600">
                <a:solidFill>
                  <a:schemeClr val="dk1"/>
                </a:solidFill>
              </a:rPr>
              <a:t>apenas:</a:t>
            </a:r>
            <a:endParaRPr b="1" sz="2600">
              <a:solidFill>
                <a:schemeClr val="dk1"/>
              </a:solidFill>
            </a:endParaRPr>
          </a:p>
        </p:txBody>
      </p:sp>
      <p:pic>
        <p:nvPicPr>
          <p:cNvPr id="2146" name="Google Shape;2146;p1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23475" y="4909795"/>
            <a:ext cx="1598975" cy="1279467"/>
          </a:xfrm>
          <a:prstGeom prst="rect">
            <a:avLst/>
          </a:prstGeom>
          <a:noFill/>
          <a:ln>
            <a:noFill/>
          </a:ln>
        </p:spPr>
      </p:pic>
      <p:sp>
        <p:nvSpPr>
          <p:cNvPr id="2147" name="Google Shape;2147;p158"/>
          <p:cNvSpPr txBox="1"/>
          <p:nvPr>
            <p:ph idx="1" type="body"/>
          </p:nvPr>
        </p:nvSpPr>
        <p:spPr>
          <a:xfrm>
            <a:off x="216000" y="1484784"/>
            <a:ext cx="9194700" cy="45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8" name="Google Shape;2148;p158"/>
          <p:cNvSpPr txBox="1"/>
          <p:nvPr>
            <p:ph type="title"/>
          </p:nvPr>
        </p:nvSpPr>
        <p:spPr>
          <a:xfrm>
            <a:off x="216000" y="476672"/>
            <a:ext cx="91947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400">
                <a:solidFill>
                  <a:srgbClr val="31859B"/>
                </a:solidFill>
              </a:rPr>
              <a:t>Árvores Rubro-Negra</a:t>
            </a:r>
            <a:endParaRPr b="1" i="0" sz="44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9" name="Google Shape;2149;p1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39250" y="552875"/>
            <a:ext cx="634200" cy="63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4" name="Google Shape;2154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4800" y="3648075"/>
            <a:ext cx="2559901" cy="1705084"/>
          </a:xfrm>
          <a:prstGeom prst="rect">
            <a:avLst/>
          </a:prstGeom>
          <a:noFill/>
          <a:ln>
            <a:noFill/>
          </a:ln>
        </p:spPr>
      </p:pic>
      <p:sp>
        <p:nvSpPr>
          <p:cNvPr id="2155" name="Google Shape;2155;p159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156" name="Google Shape;2156;p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1175" y="4786"/>
            <a:ext cx="81583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7" name="Google Shape;2157;p159"/>
          <p:cNvSpPr txBox="1"/>
          <p:nvPr/>
        </p:nvSpPr>
        <p:spPr>
          <a:xfrm>
            <a:off x="-95525" y="1027575"/>
            <a:ext cx="2076900" cy="50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pt-BR" sz="2600">
                <a:solidFill>
                  <a:schemeClr val="dk1"/>
                </a:solidFill>
              </a:rPr>
              <a:t>Inserção em nó </a:t>
            </a:r>
            <a:r>
              <a:rPr b="1" lang="pt-BR" sz="2600">
                <a:solidFill>
                  <a:schemeClr val="dk1"/>
                </a:solidFill>
              </a:rPr>
              <a:t>com avô e com pai </a:t>
            </a:r>
            <a:r>
              <a:rPr lang="pt-BR" sz="2600">
                <a:solidFill>
                  <a:schemeClr val="dk1"/>
                </a:solidFill>
              </a:rPr>
              <a:t>apenas:</a:t>
            </a:r>
            <a:endParaRPr sz="2600">
              <a:solidFill>
                <a:schemeClr val="dk1"/>
              </a:solidFill>
            </a:endParaRPr>
          </a:p>
        </p:txBody>
      </p:sp>
      <p:cxnSp>
        <p:nvCxnSpPr>
          <p:cNvPr id="2158" name="Google Shape;2158;p159"/>
          <p:cNvCxnSpPr/>
          <p:nvPr/>
        </p:nvCxnSpPr>
        <p:spPr>
          <a:xfrm>
            <a:off x="628400" y="3800850"/>
            <a:ext cx="546300" cy="525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9" name="Google Shape;2159;p159"/>
          <p:cNvCxnSpPr/>
          <p:nvPr/>
        </p:nvCxnSpPr>
        <p:spPr>
          <a:xfrm flipH="1" rot="10800000">
            <a:off x="729550" y="3796075"/>
            <a:ext cx="303600" cy="505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60" name="Google Shape;2160;p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425" y="5509412"/>
            <a:ext cx="941950" cy="8810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1" name="Google Shape;2161;p159"/>
          <p:cNvCxnSpPr/>
          <p:nvPr/>
        </p:nvCxnSpPr>
        <p:spPr>
          <a:xfrm flipH="1">
            <a:off x="335325" y="5464450"/>
            <a:ext cx="971100" cy="890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2" name="Google Shape;2162;p159"/>
          <p:cNvCxnSpPr/>
          <p:nvPr/>
        </p:nvCxnSpPr>
        <p:spPr>
          <a:xfrm rot="10800000">
            <a:off x="234175" y="5403750"/>
            <a:ext cx="1112700" cy="1072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63" name="Google Shape;2163;p159"/>
          <p:cNvSpPr txBox="1"/>
          <p:nvPr>
            <p:ph type="title"/>
          </p:nvPr>
        </p:nvSpPr>
        <p:spPr>
          <a:xfrm>
            <a:off x="216000" y="476672"/>
            <a:ext cx="9194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4" name="Google Shape;2164;p159"/>
          <p:cNvSpPr txBox="1"/>
          <p:nvPr>
            <p:ph idx="1" type="body"/>
          </p:nvPr>
        </p:nvSpPr>
        <p:spPr>
          <a:xfrm>
            <a:off x="216000" y="1484784"/>
            <a:ext cx="9194700" cy="45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9" name="Google Shape;2169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8725" y="95675"/>
            <a:ext cx="2559901" cy="1705084"/>
          </a:xfrm>
          <a:prstGeom prst="rect">
            <a:avLst/>
          </a:prstGeom>
          <a:noFill/>
          <a:ln>
            <a:noFill/>
          </a:ln>
        </p:spPr>
      </p:pic>
      <p:sp>
        <p:nvSpPr>
          <p:cNvPr id="2170" name="Google Shape;2170;p160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71" name="Google Shape;2171;p160"/>
          <p:cNvSpPr txBox="1"/>
          <p:nvPr/>
        </p:nvSpPr>
        <p:spPr>
          <a:xfrm>
            <a:off x="63600" y="1103775"/>
            <a:ext cx="9485100" cy="50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pt-BR" sz="2600">
                <a:solidFill>
                  <a:schemeClr val="dk1"/>
                </a:solidFill>
              </a:rPr>
              <a:t>Inserção em nó com </a:t>
            </a:r>
            <a:r>
              <a:rPr b="1" lang="pt-BR" sz="2600">
                <a:solidFill>
                  <a:schemeClr val="dk1"/>
                </a:solidFill>
              </a:rPr>
              <a:t>avô, com pai, </a:t>
            </a:r>
            <a:endParaRPr b="1" sz="2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chemeClr val="dk1"/>
                </a:solidFill>
              </a:rPr>
              <a:t>com tio e com filho</a:t>
            </a:r>
            <a:r>
              <a:rPr lang="pt-BR" sz="2600">
                <a:solidFill>
                  <a:schemeClr val="dk1"/>
                </a:solidFill>
              </a:rPr>
              <a:t>:</a:t>
            </a:r>
            <a:endParaRPr b="1" sz="2600">
              <a:solidFill>
                <a:schemeClr val="dk1"/>
              </a:solidFill>
            </a:endParaRPr>
          </a:p>
        </p:txBody>
      </p:sp>
      <p:pic>
        <p:nvPicPr>
          <p:cNvPr id="2172" name="Google Shape;2172;p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23" y="2029350"/>
            <a:ext cx="2539606" cy="25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3" name="Google Shape;2173;p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33550" y="210937"/>
            <a:ext cx="941950" cy="881040"/>
          </a:xfrm>
          <a:prstGeom prst="rect">
            <a:avLst/>
          </a:prstGeom>
          <a:noFill/>
          <a:ln>
            <a:noFill/>
          </a:ln>
        </p:spPr>
      </p:pic>
      <p:sp>
        <p:nvSpPr>
          <p:cNvPr id="2174" name="Google Shape;2174;p160"/>
          <p:cNvSpPr/>
          <p:nvPr/>
        </p:nvSpPr>
        <p:spPr>
          <a:xfrm>
            <a:off x="2711050" y="2885775"/>
            <a:ext cx="634200" cy="54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5" name="Google Shape;2175;p1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3785" y="2105560"/>
            <a:ext cx="3041657" cy="213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6" name="Google Shape;2176;p1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05588" y="2410363"/>
            <a:ext cx="3496484" cy="213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7" name="Google Shape;2177;p160"/>
          <p:cNvSpPr/>
          <p:nvPr/>
        </p:nvSpPr>
        <p:spPr>
          <a:xfrm>
            <a:off x="5835250" y="3342975"/>
            <a:ext cx="634200" cy="54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8" name="Google Shape;2178;p1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08650" y="4780178"/>
            <a:ext cx="2559900" cy="2077822"/>
          </a:xfrm>
          <a:prstGeom prst="rect">
            <a:avLst/>
          </a:prstGeom>
          <a:noFill/>
          <a:ln>
            <a:noFill/>
          </a:ln>
        </p:spPr>
      </p:pic>
      <p:sp>
        <p:nvSpPr>
          <p:cNvPr id="2179" name="Google Shape;2179;p160"/>
          <p:cNvSpPr/>
          <p:nvPr/>
        </p:nvSpPr>
        <p:spPr>
          <a:xfrm>
            <a:off x="7303300" y="4423275"/>
            <a:ext cx="942000" cy="768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0" name="Google Shape;2180;p160"/>
          <p:cNvSpPr/>
          <p:nvPr/>
        </p:nvSpPr>
        <p:spPr>
          <a:xfrm>
            <a:off x="4410400" y="5394300"/>
            <a:ext cx="1052100" cy="634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1" name="Google Shape;2181;p1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39500" y="4940175"/>
            <a:ext cx="2609809" cy="17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2" name="Google Shape;2182;p160"/>
          <p:cNvSpPr txBox="1"/>
          <p:nvPr>
            <p:ph idx="1" type="body"/>
          </p:nvPr>
        </p:nvSpPr>
        <p:spPr>
          <a:xfrm>
            <a:off x="216000" y="1484784"/>
            <a:ext cx="9194700" cy="45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3" name="Google Shape;2183;p160"/>
          <p:cNvSpPr txBox="1"/>
          <p:nvPr>
            <p:ph type="title"/>
          </p:nvPr>
        </p:nvSpPr>
        <p:spPr>
          <a:xfrm>
            <a:off x="216000" y="476672"/>
            <a:ext cx="91947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400">
                <a:solidFill>
                  <a:srgbClr val="31859B"/>
                </a:solidFill>
              </a:rPr>
              <a:t>Árvores Rubro-Negra</a:t>
            </a:r>
            <a:endParaRPr b="1" i="0" sz="44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4" name="Google Shape;2184;p16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39250" y="552875"/>
            <a:ext cx="634200" cy="63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8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p161"/>
          <p:cNvSpPr txBox="1"/>
          <p:nvPr>
            <p:ph type="title"/>
          </p:nvPr>
        </p:nvSpPr>
        <p:spPr>
          <a:xfrm>
            <a:off x="216000" y="476672"/>
            <a:ext cx="91947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t-BR" sz="4400">
                <a:solidFill>
                  <a:srgbClr val="31859B"/>
                </a:solidFill>
              </a:rPr>
              <a:t>Exercício</a:t>
            </a:r>
            <a:endParaRPr b="1" sz="4400">
              <a:solidFill>
                <a:srgbClr val="31859B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rgbClr val="31859B"/>
              </a:solidFill>
            </a:endParaRPr>
          </a:p>
        </p:txBody>
      </p:sp>
      <p:sp>
        <p:nvSpPr>
          <p:cNvPr id="2190" name="Google Shape;2190;p161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91" name="Google Shape;2191;p161"/>
          <p:cNvSpPr txBox="1"/>
          <p:nvPr/>
        </p:nvSpPr>
        <p:spPr>
          <a:xfrm>
            <a:off x="216000" y="1256175"/>
            <a:ext cx="9607200" cy="50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Insira em uma árvore rubro-negra inicialmente vazia as letras S, E, A, R, C, H, X, M, P e L</a:t>
            </a:r>
            <a:endParaRPr sz="2400"/>
          </a:p>
        </p:txBody>
      </p:sp>
      <p:sp>
        <p:nvSpPr>
          <p:cNvPr id="2192" name="Google Shape;2192;p161"/>
          <p:cNvSpPr txBox="1"/>
          <p:nvPr>
            <p:ph idx="1" type="body"/>
          </p:nvPr>
        </p:nvSpPr>
        <p:spPr>
          <a:xfrm>
            <a:off x="216000" y="1484784"/>
            <a:ext cx="9194700" cy="45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2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1" name="Google Shape;161;p22"/>
          <p:cNvSpPr txBox="1"/>
          <p:nvPr/>
        </p:nvSpPr>
        <p:spPr>
          <a:xfrm>
            <a:off x="216000" y="1256184"/>
            <a:ext cx="91947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lang="pt-BR" sz="2600"/>
              <a:t>Após implementar a estrutura Nó, precisamos construir uma estrutura chamada Árvore</a:t>
            </a:r>
            <a:endParaRPr sz="2600"/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Toda Árvore, por sua vez, inicia por um nó raiz</a:t>
            </a:r>
            <a:endParaRPr sz="2600"/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06" y="4235081"/>
            <a:ext cx="4048600" cy="249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2"/>
          <p:cNvSpPr/>
          <p:nvPr/>
        </p:nvSpPr>
        <p:spPr>
          <a:xfrm>
            <a:off x="2180725" y="3618625"/>
            <a:ext cx="471000" cy="634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2"/>
          <p:cNvSpPr txBox="1"/>
          <p:nvPr/>
        </p:nvSpPr>
        <p:spPr>
          <a:xfrm>
            <a:off x="4953000" y="3200400"/>
            <a:ext cx="4662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typedef struct Arvore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No* raiz;</a:t>
            </a:r>
            <a:endParaRPr b="1"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Binária: inicializa()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1" name="Google Shape;171;p23"/>
          <p:cNvSpPr txBox="1"/>
          <p:nvPr/>
        </p:nvSpPr>
        <p:spPr>
          <a:xfrm>
            <a:off x="216000" y="1256184"/>
            <a:ext cx="91947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O procedimento de inicializar uma árvore binária é bastante simples e consiste em setar o ponteiro raiz para vazio</a:t>
            </a:r>
            <a:endParaRPr sz="2600"/>
          </a:p>
        </p:txBody>
      </p:sp>
      <p:sp>
        <p:nvSpPr>
          <p:cNvPr id="172" name="Google Shape;172;p23"/>
          <p:cNvSpPr txBox="1"/>
          <p:nvPr/>
        </p:nvSpPr>
        <p:spPr>
          <a:xfrm>
            <a:off x="420300" y="2590800"/>
            <a:ext cx="9194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inicializa(arvore* a)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a-&gt;raiz = NULL;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Binária: inserir()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4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9" name="Google Shape;179;p24"/>
          <p:cNvSpPr txBox="1"/>
          <p:nvPr/>
        </p:nvSpPr>
        <p:spPr>
          <a:xfrm>
            <a:off x="216000" y="1256175"/>
            <a:ext cx="93990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Uma vez vazia, é preciso inserir nós na árvore do exemplo</a:t>
            </a:r>
            <a:endParaRPr sz="2600"/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Quando o primeiro nó da mesma estiver sendo inserido, isso significa que a raiz estará apontando para NULL</a:t>
            </a:r>
            <a:endParaRPr sz="2600"/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Assim, vamos criar um método inserir com dois parâmetros: o primeiro receberá os nós a serem “varridos” até localizar a posição a se inserir; o segundo receberá a chave a ser adicionada na árvore</a:t>
            </a:r>
            <a:endParaRPr sz="2600"/>
          </a:p>
        </p:txBody>
      </p:sp>
      <p:sp>
        <p:nvSpPr>
          <p:cNvPr id="180" name="Google Shape;180;p24"/>
          <p:cNvSpPr txBox="1"/>
          <p:nvPr/>
        </p:nvSpPr>
        <p:spPr>
          <a:xfrm>
            <a:off x="420300" y="3733800"/>
            <a:ext cx="9194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inserir(</a:t>
            </a:r>
            <a:r>
              <a:rPr b="1"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no* noVisitado, int chave</a:t>
            </a: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Binária: inserir()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5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7" name="Google Shape;187;p25"/>
          <p:cNvSpPr txBox="1"/>
          <p:nvPr/>
        </p:nvSpPr>
        <p:spPr>
          <a:xfrm>
            <a:off x="216000" y="1256175"/>
            <a:ext cx="93990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Imagine, por exemplo, que vamos inserir o nó </a:t>
            </a:r>
            <a:r>
              <a:rPr b="1" lang="pt-BR" sz="2600"/>
              <a:t>16</a:t>
            </a:r>
            <a:endParaRPr sz="2600"/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Logo, no main, teremos:</a:t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Note que o primeiro parâmetro de inserir é o nó inicial da árvore (raiz)</a:t>
            </a:r>
            <a:endParaRPr sz="2600"/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A ideia é “percorrer” posição à posição da árvore até localizarmos a posição em que o novo nó deve ser inserido</a:t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188" name="Google Shape;188;p25"/>
          <p:cNvSpPr txBox="1"/>
          <p:nvPr/>
        </p:nvSpPr>
        <p:spPr>
          <a:xfrm>
            <a:off x="420300" y="1981200"/>
            <a:ext cx="9194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arvore* a = new arvore;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inicializa(a);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inserir(a-&gt;raiz, 16);</a:t>
            </a:r>
            <a:endParaRPr b="1"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Introdução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8"/>
          <p:cNvSpPr txBox="1"/>
          <p:nvPr>
            <p:ph idx="1" type="body"/>
          </p:nvPr>
        </p:nvSpPr>
        <p:spPr>
          <a:xfrm>
            <a:off x="216000" y="1027573"/>
            <a:ext cx="9194700" cy="54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Estudo de como recuperar informação a partir de uma grande massa de informações armazenadas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A informação é catalogada em registros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Cada registro possui uma chave para ser usada na pesquisa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Objetivo da pesquisa: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○"/>
            </a:pPr>
            <a:r>
              <a:rPr lang="pt-BR" sz="2600">
                <a:solidFill>
                  <a:schemeClr val="dk1"/>
                </a:solidFill>
              </a:rPr>
              <a:t>Encontrar uma ou mais ocorrências de registros com chaves iguais à chave de pesquisa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Binária: inserir()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6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5" name="Google Shape;195;p26"/>
          <p:cNvSpPr txBox="1"/>
          <p:nvPr/>
        </p:nvSpPr>
        <p:spPr>
          <a:xfrm>
            <a:off x="216000" y="1256175"/>
            <a:ext cx="93990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Atualmente, nossa árvore está vazia, com a raiz apontando para ninguém (NULL)</a:t>
            </a:r>
            <a:endParaRPr sz="2600"/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Assim, faz sentido inserirmos este novo nó na posição em que raiz aponta</a:t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Vamos representar isso no código</a:t>
            </a:r>
            <a:endParaRPr sz="2600"/>
          </a:p>
        </p:txBody>
      </p:sp>
      <p:sp>
        <p:nvSpPr>
          <p:cNvPr id="196" name="Google Shape;196;p26"/>
          <p:cNvSpPr txBox="1"/>
          <p:nvPr/>
        </p:nvSpPr>
        <p:spPr>
          <a:xfrm>
            <a:off x="3319075" y="3134675"/>
            <a:ext cx="1099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raiz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NULL</a:t>
            </a:r>
            <a:endParaRPr sz="2000"/>
          </a:p>
        </p:txBody>
      </p:sp>
      <p:cxnSp>
        <p:nvCxnSpPr>
          <p:cNvPr id="197" name="Google Shape;197;p26"/>
          <p:cNvCxnSpPr/>
          <p:nvPr/>
        </p:nvCxnSpPr>
        <p:spPr>
          <a:xfrm>
            <a:off x="3624375" y="3559450"/>
            <a:ext cx="8700" cy="884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" name="Google Shape;198;p26"/>
          <p:cNvSpPr/>
          <p:nvPr/>
        </p:nvSpPr>
        <p:spPr>
          <a:xfrm>
            <a:off x="4383525" y="3780325"/>
            <a:ext cx="680700" cy="54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6"/>
          <p:cNvSpPr txBox="1"/>
          <p:nvPr/>
        </p:nvSpPr>
        <p:spPr>
          <a:xfrm>
            <a:off x="5376475" y="3134675"/>
            <a:ext cx="1099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raiz</a:t>
            </a:r>
            <a:endParaRPr sz="2000"/>
          </a:p>
        </p:txBody>
      </p:sp>
      <p:sp>
        <p:nvSpPr>
          <p:cNvPr id="200" name="Google Shape;200;p26"/>
          <p:cNvSpPr/>
          <p:nvPr/>
        </p:nvSpPr>
        <p:spPr>
          <a:xfrm>
            <a:off x="5395650" y="4146800"/>
            <a:ext cx="680700" cy="63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16</a:t>
            </a:r>
            <a:endParaRPr sz="2000"/>
          </a:p>
        </p:txBody>
      </p:sp>
      <p:cxnSp>
        <p:nvCxnSpPr>
          <p:cNvPr id="201" name="Google Shape;201;p26"/>
          <p:cNvCxnSpPr>
            <a:endCxn id="200" idx="0"/>
          </p:cNvCxnSpPr>
          <p:nvPr/>
        </p:nvCxnSpPr>
        <p:spPr>
          <a:xfrm>
            <a:off x="5681700" y="3559400"/>
            <a:ext cx="54300" cy="587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Binária: inserir()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7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8" name="Google Shape;208;p27"/>
          <p:cNvSpPr txBox="1"/>
          <p:nvPr/>
        </p:nvSpPr>
        <p:spPr>
          <a:xfrm>
            <a:off x="216000" y="1256175"/>
            <a:ext cx="93990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209" name="Google Shape;209;p27"/>
          <p:cNvSpPr txBox="1"/>
          <p:nvPr/>
        </p:nvSpPr>
        <p:spPr>
          <a:xfrm>
            <a:off x="420300" y="2209800"/>
            <a:ext cx="9194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inserir(</a:t>
            </a:r>
            <a:r>
              <a:rPr b="1"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no* noVisitado, int chave</a:t>
            </a: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if(noVisitado == NULL)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//cria novo nó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//fazer novo nó apontar para NULL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0" name="Google Shape;210;p27"/>
          <p:cNvSpPr txBox="1"/>
          <p:nvPr/>
        </p:nvSpPr>
        <p:spPr>
          <a:xfrm>
            <a:off x="0" y="0"/>
            <a:ext cx="8986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Binária: inserir()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8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7" name="Google Shape;217;p28"/>
          <p:cNvSpPr txBox="1"/>
          <p:nvPr/>
        </p:nvSpPr>
        <p:spPr>
          <a:xfrm>
            <a:off x="216000" y="1256175"/>
            <a:ext cx="93990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218" name="Google Shape;218;p28"/>
          <p:cNvSpPr txBox="1"/>
          <p:nvPr/>
        </p:nvSpPr>
        <p:spPr>
          <a:xfrm>
            <a:off x="420300" y="2209800"/>
            <a:ext cx="9194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inserir(</a:t>
            </a:r>
            <a:r>
              <a:rPr b="1"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no* noVisitado, int chave</a:t>
            </a: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if(noVisitado == NULL)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//cria novo nó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//fazer novo nó ser apontado por raiz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9" name="Google Shape;219;p28"/>
          <p:cNvSpPr txBox="1"/>
          <p:nvPr/>
        </p:nvSpPr>
        <p:spPr>
          <a:xfrm>
            <a:off x="0" y="0"/>
            <a:ext cx="8986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Para fazer um novo nó, podemos usar </a:t>
            </a:r>
            <a:r>
              <a:rPr b="1" lang="pt-BR" sz="2600">
                <a:solidFill>
                  <a:schemeClr val="dk1"/>
                </a:solidFill>
              </a:rPr>
              <a:t>malloc</a:t>
            </a:r>
            <a:r>
              <a:rPr lang="pt-BR" sz="2600">
                <a:solidFill>
                  <a:schemeClr val="dk1"/>
                </a:solidFill>
              </a:rPr>
              <a:t> ou </a:t>
            </a:r>
            <a:r>
              <a:rPr b="1" lang="pt-BR" sz="2600">
                <a:solidFill>
                  <a:schemeClr val="dk1"/>
                </a:solidFill>
              </a:rPr>
              <a:t>new</a:t>
            </a:r>
            <a:endParaRPr b="1"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Vamos usar new pela sintaxe simplificada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Binária: inserir()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9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26" name="Google Shape;226;p29"/>
          <p:cNvSpPr txBox="1"/>
          <p:nvPr/>
        </p:nvSpPr>
        <p:spPr>
          <a:xfrm>
            <a:off x="216000" y="1256175"/>
            <a:ext cx="93990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227" name="Google Shape;227;p29"/>
          <p:cNvSpPr txBox="1"/>
          <p:nvPr/>
        </p:nvSpPr>
        <p:spPr>
          <a:xfrm>
            <a:off x="420300" y="2743200"/>
            <a:ext cx="9194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inserir(</a:t>
            </a:r>
            <a:r>
              <a:rPr b="1"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no* noVisitado, int chave</a:t>
            </a: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if(noVisitado == NULL)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no* aux = new no;</a:t>
            </a:r>
            <a:endParaRPr b="1"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aux-&gt;esq = NULL;</a:t>
            </a:r>
            <a:endParaRPr b="1"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aux-&gt;dir = NULL;</a:t>
            </a:r>
            <a:endParaRPr b="1"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aux-&gt;chave = chave;</a:t>
            </a:r>
            <a:endParaRPr b="1"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//</a:t>
            </a: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fazer novo nó ser apontado por raiz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8" name="Google Shape;228;p29"/>
          <p:cNvSpPr txBox="1"/>
          <p:nvPr/>
        </p:nvSpPr>
        <p:spPr>
          <a:xfrm>
            <a:off x="0" y="0"/>
            <a:ext cx="8986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Para fazer um novo nó, podemos usar </a:t>
            </a:r>
            <a:r>
              <a:rPr b="1" lang="pt-BR" sz="2600">
                <a:solidFill>
                  <a:schemeClr val="dk1"/>
                </a:solidFill>
              </a:rPr>
              <a:t>malloc</a:t>
            </a:r>
            <a:r>
              <a:rPr lang="pt-BR" sz="2600">
                <a:solidFill>
                  <a:schemeClr val="dk1"/>
                </a:solidFill>
              </a:rPr>
              <a:t> ou </a:t>
            </a:r>
            <a:r>
              <a:rPr b="1" lang="pt-BR" sz="2600">
                <a:solidFill>
                  <a:schemeClr val="dk1"/>
                </a:solidFill>
              </a:rPr>
              <a:t>new</a:t>
            </a:r>
            <a:endParaRPr b="1"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Vamos usar new pela sintaxe simplificada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Binária: inserir()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0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35" name="Google Shape;235;p30"/>
          <p:cNvSpPr txBox="1"/>
          <p:nvPr/>
        </p:nvSpPr>
        <p:spPr>
          <a:xfrm>
            <a:off x="216000" y="1256175"/>
            <a:ext cx="93990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236" name="Google Shape;236;p30"/>
          <p:cNvSpPr txBox="1"/>
          <p:nvPr/>
        </p:nvSpPr>
        <p:spPr>
          <a:xfrm>
            <a:off x="420300" y="3200400"/>
            <a:ext cx="9194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inserir(</a:t>
            </a:r>
            <a:r>
              <a:rPr b="1"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no* noVisitado, int chave</a:t>
            </a: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if(noVisitado == NULL)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no* aux = new no;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aux-&gt;esq = NULL;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aux-&gt;dir = NULL;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aux-&gt;chave = chave;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//fazer novo nó apontar para NULL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7" name="Google Shape;237;p30"/>
          <p:cNvSpPr txBox="1"/>
          <p:nvPr/>
        </p:nvSpPr>
        <p:spPr>
          <a:xfrm>
            <a:off x="0" y="228600"/>
            <a:ext cx="8986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Fazer o novo nó ser apontado por raiz torna-se um problema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Esse novo nó precisa ser retornado pela função para que não seja perdida essa referência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Binária: inserir()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1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44" name="Google Shape;244;p31"/>
          <p:cNvSpPr txBox="1"/>
          <p:nvPr/>
        </p:nvSpPr>
        <p:spPr>
          <a:xfrm>
            <a:off x="216000" y="1256175"/>
            <a:ext cx="93990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245" name="Google Shape;245;p31"/>
          <p:cNvSpPr txBox="1"/>
          <p:nvPr/>
        </p:nvSpPr>
        <p:spPr>
          <a:xfrm>
            <a:off x="420300" y="3200400"/>
            <a:ext cx="9194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no*</a:t>
            </a: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inserir(</a:t>
            </a:r>
            <a:r>
              <a:rPr b="1"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no* noVisitado, int chave</a:t>
            </a: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if(noVisitado == NULL)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no* aux = new no;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aux-&gt;esq = NULL;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aux-&gt;dir = NULL;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aux-&gt;chave = chave;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return aux;</a:t>
            </a:r>
            <a:endParaRPr b="1"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6" name="Google Shape;246;p31"/>
          <p:cNvSpPr txBox="1"/>
          <p:nvPr/>
        </p:nvSpPr>
        <p:spPr>
          <a:xfrm>
            <a:off x="0" y="228600"/>
            <a:ext cx="8986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Fazer o novo nó apontar para NULL torna-se um problema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Esse novo nó precisa ser retornado pela função para que não seja perdida essa referência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Binária: inserir()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2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53" name="Google Shape;253;p32"/>
          <p:cNvSpPr txBox="1"/>
          <p:nvPr/>
        </p:nvSpPr>
        <p:spPr>
          <a:xfrm>
            <a:off x="216000" y="1256175"/>
            <a:ext cx="93990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254" name="Google Shape;254;p32"/>
          <p:cNvSpPr txBox="1"/>
          <p:nvPr/>
        </p:nvSpPr>
        <p:spPr>
          <a:xfrm>
            <a:off x="420300" y="1600200"/>
            <a:ext cx="9194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arvore* a = new arvore;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inicializa(a);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a-&gt;raiz =</a:t>
            </a: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inserir(a-&gt;raiz, 16);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5" name="Google Shape;255;p32"/>
          <p:cNvSpPr txBox="1"/>
          <p:nvPr/>
        </p:nvSpPr>
        <p:spPr>
          <a:xfrm>
            <a:off x="0" y="228600"/>
            <a:ext cx="8986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No main essa referência é “capturada”</a:t>
            </a:r>
            <a:endParaRPr sz="2600">
              <a:solidFill>
                <a:schemeClr val="dk1"/>
              </a:solidFill>
            </a:endParaRPr>
          </a:p>
        </p:txBody>
      </p:sp>
      <p:pic>
        <p:nvPicPr>
          <p:cNvPr descr="XS5LK.gif" id="256" name="Google Shape;2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0200" y="4159213"/>
            <a:ext cx="4762500" cy="2562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7" name="Google Shape;257;p32"/>
          <p:cNvCxnSpPr/>
          <p:nvPr/>
        </p:nvCxnSpPr>
        <p:spPr>
          <a:xfrm rot="10800000">
            <a:off x="1797400" y="3961250"/>
            <a:ext cx="209400" cy="1047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Binária: inserir()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3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64" name="Google Shape;264;p33"/>
          <p:cNvSpPr txBox="1"/>
          <p:nvPr/>
        </p:nvSpPr>
        <p:spPr>
          <a:xfrm>
            <a:off x="216000" y="1256175"/>
            <a:ext cx="93990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Até o momento, temos essa estrutura</a:t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E para inserir um novo nó (por exemplo, 12?)</a:t>
            </a:r>
            <a:endParaRPr sz="2600"/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Precisamos modificar o código que temos atualmente</a:t>
            </a:r>
            <a:endParaRPr sz="2600"/>
          </a:p>
        </p:txBody>
      </p:sp>
      <p:sp>
        <p:nvSpPr>
          <p:cNvPr id="265" name="Google Shape;265;p33"/>
          <p:cNvSpPr txBox="1"/>
          <p:nvPr/>
        </p:nvSpPr>
        <p:spPr>
          <a:xfrm>
            <a:off x="6824275" y="1001075"/>
            <a:ext cx="1099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raiz</a:t>
            </a:r>
            <a:endParaRPr sz="2000"/>
          </a:p>
        </p:txBody>
      </p:sp>
      <p:sp>
        <p:nvSpPr>
          <p:cNvPr id="266" name="Google Shape;266;p33"/>
          <p:cNvSpPr/>
          <p:nvPr/>
        </p:nvSpPr>
        <p:spPr>
          <a:xfrm>
            <a:off x="6843450" y="2013200"/>
            <a:ext cx="680700" cy="63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16</a:t>
            </a:r>
            <a:endParaRPr sz="2000"/>
          </a:p>
        </p:txBody>
      </p:sp>
      <p:cxnSp>
        <p:nvCxnSpPr>
          <p:cNvPr id="267" name="Google Shape;267;p33"/>
          <p:cNvCxnSpPr>
            <a:endCxn id="266" idx="0"/>
          </p:cNvCxnSpPr>
          <p:nvPr/>
        </p:nvCxnSpPr>
        <p:spPr>
          <a:xfrm>
            <a:off x="7129500" y="1425800"/>
            <a:ext cx="54300" cy="587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8" name="Google Shape;268;p33"/>
          <p:cNvCxnSpPr>
            <a:stCxn id="266" idx="3"/>
          </p:cNvCxnSpPr>
          <p:nvPr/>
        </p:nvCxnSpPr>
        <p:spPr>
          <a:xfrm flipH="1">
            <a:off x="6701036" y="2554524"/>
            <a:ext cx="242100" cy="255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9" name="Google Shape;269;p33"/>
          <p:cNvCxnSpPr>
            <a:stCxn id="266" idx="5"/>
          </p:cNvCxnSpPr>
          <p:nvPr/>
        </p:nvCxnSpPr>
        <p:spPr>
          <a:xfrm>
            <a:off x="7424464" y="2554524"/>
            <a:ext cx="236400" cy="255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0" name="Google Shape;270;p33"/>
          <p:cNvSpPr txBox="1"/>
          <p:nvPr/>
        </p:nvSpPr>
        <p:spPr>
          <a:xfrm>
            <a:off x="6290875" y="2677475"/>
            <a:ext cx="1099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NULL</a:t>
            </a:r>
            <a:endParaRPr sz="2000"/>
          </a:p>
        </p:txBody>
      </p:sp>
      <p:sp>
        <p:nvSpPr>
          <p:cNvPr id="271" name="Google Shape;271;p33"/>
          <p:cNvSpPr txBox="1"/>
          <p:nvPr/>
        </p:nvSpPr>
        <p:spPr>
          <a:xfrm>
            <a:off x="7433875" y="2677475"/>
            <a:ext cx="1099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NULL</a:t>
            </a:r>
            <a:endParaRPr sz="2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Binária: inserir()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4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78" name="Google Shape;278;p34"/>
          <p:cNvSpPr txBox="1"/>
          <p:nvPr/>
        </p:nvSpPr>
        <p:spPr>
          <a:xfrm>
            <a:off x="216000" y="1256175"/>
            <a:ext cx="93990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Fazemos a seguinte adição no código, e agora vamos para o método inserir()</a:t>
            </a:r>
            <a:endParaRPr sz="2600"/>
          </a:p>
        </p:txBody>
      </p:sp>
      <p:sp>
        <p:nvSpPr>
          <p:cNvPr id="279" name="Google Shape;279;p34"/>
          <p:cNvSpPr txBox="1"/>
          <p:nvPr/>
        </p:nvSpPr>
        <p:spPr>
          <a:xfrm>
            <a:off x="0" y="2209800"/>
            <a:ext cx="7748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arvore* a = new arvore;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inicializa(a);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a-&gt;raiz = inserir(a-&gt;raiz, 16);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a-&gt;raiz = inserir(a-&gt;raiz, 12);</a:t>
            </a:r>
            <a:endParaRPr b="1"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Binária: inserir()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5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86" name="Google Shape;286;p35"/>
          <p:cNvSpPr txBox="1"/>
          <p:nvPr/>
        </p:nvSpPr>
        <p:spPr>
          <a:xfrm>
            <a:off x="216000" y="1256175"/>
            <a:ext cx="93990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287" name="Google Shape;287;p35"/>
          <p:cNvSpPr txBox="1"/>
          <p:nvPr/>
        </p:nvSpPr>
        <p:spPr>
          <a:xfrm>
            <a:off x="420300" y="2667000"/>
            <a:ext cx="9194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no* inserir(no* noVisitado, int chave)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if(noVisitado == NULL)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no* aux = new no;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aux-&gt;esq = NULL;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aux-&gt;dir = NULL;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aux-&gt;chave = chave;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return aux;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8" name="Google Shape;288;p35"/>
          <p:cNvSpPr txBox="1"/>
          <p:nvPr/>
        </p:nvSpPr>
        <p:spPr>
          <a:xfrm>
            <a:off x="0" y="0"/>
            <a:ext cx="9535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Note que ao executar a linha que adicionamos, a raiz não aponta para NULL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Operações mais comuns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9"/>
          <p:cNvSpPr txBox="1"/>
          <p:nvPr>
            <p:ph idx="1" type="body"/>
          </p:nvPr>
        </p:nvSpPr>
        <p:spPr>
          <a:xfrm>
            <a:off x="216000" y="1027573"/>
            <a:ext cx="9194700" cy="54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Algoritmos de pesquisa são considerados tipos abstratos de dados, com um conjunto de operações associado a uma estrutura de dados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Operações mais comuns:</a:t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1. Inicializar a estrutura de dados</a:t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2. Pesquisar um ou mais registros com determinada chave</a:t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3. Inserir um novo registro</a:t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4. Retirar um registro específico</a:t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5. Ordenar um arquivo pela chave</a:t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6. Concatenar dois conjuntos de dados para formar um arquivo maior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Binária: inserir()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6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95" name="Google Shape;295;p36"/>
          <p:cNvSpPr txBox="1"/>
          <p:nvPr/>
        </p:nvSpPr>
        <p:spPr>
          <a:xfrm>
            <a:off x="216000" y="1256175"/>
            <a:ext cx="93990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296" name="Google Shape;296;p36"/>
          <p:cNvSpPr txBox="1"/>
          <p:nvPr/>
        </p:nvSpPr>
        <p:spPr>
          <a:xfrm>
            <a:off x="420300" y="3124200"/>
            <a:ext cx="9194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no* inserir(no* noVisitado, int chave)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if(noVisitado == NULL)</a:t>
            </a:r>
            <a:endParaRPr b="1"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no* aux = new no;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aux-&gt;esq = NULL;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aux-&gt;dir = NULL;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aux-&gt;chave = chave;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return aux;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7" name="Google Shape;297;p36"/>
          <p:cNvSpPr txBox="1"/>
          <p:nvPr/>
        </p:nvSpPr>
        <p:spPr>
          <a:xfrm>
            <a:off x="0" y="228600"/>
            <a:ext cx="9535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Logo, ao chamar </a:t>
            </a:r>
            <a:r>
              <a:rPr b="1"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inserir(a-&gt;raiz, 12);</a:t>
            </a:r>
            <a:r>
              <a:rPr lang="pt-BR" sz="2600">
                <a:solidFill>
                  <a:schemeClr val="dk1"/>
                </a:solidFill>
              </a:rPr>
              <a:t> não vamos “entrar” no if em destaque, pois </a:t>
            </a:r>
            <a:r>
              <a:rPr lang="pt-BR" sz="2600" u="sng">
                <a:solidFill>
                  <a:schemeClr val="dk1"/>
                </a:solidFill>
              </a:rPr>
              <a:t>a-&gt;raiz não é NULL</a:t>
            </a:r>
            <a:endParaRPr sz="2600" u="sng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Precisamos adicionar algumas coisas no código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7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Binária: inserir()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7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04" name="Google Shape;304;p37"/>
          <p:cNvSpPr txBox="1"/>
          <p:nvPr/>
        </p:nvSpPr>
        <p:spPr>
          <a:xfrm>
            <a:off x="216000" y="1256175"/>
            <a:ext cx="93990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305" name="Google Shape;305;p37"/>
          <p:cNvSpPr txBox="1"/>
          <p:nvPr/>
        </p:nvSpPr>
        <p:spPr>
          <a:xfrm>
            <a:off x="420300" y="2362200"/>
            <a:ext cx="9194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no* inserir(no* noVisitado, int chave)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if(noVisitado == NULL)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no* aux = new no;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aux-&gt;esq = NULL;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aux-&gt;dir = NULL;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aux-&gt;chave = chave;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return aux;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//se a chave a ser inserida for menor do que a chave do nó, então “visito” o filho da esquerda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//senão, se a chave a ser inserida for maior do que a chave do nó, então “visito” o filho da direita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8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Binária: inserir()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8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12" name="Google Shape;312;p38"/>
          <p:cNvSpPr txBox="1"/>
          <p:nvPr/>
        </p:nvSpPr>
        <p:spPr>
          <a:xfrm>
            <a:off x="216000" y="1256175"/>
            <a:ext cx="93990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313" name="Google Shape;313;p38"/>
          <p:cNvSpPr txBox="1"/>
          <p:nvPr/>
        </p:nvSpPr>
        <p:spPr>
          <a:xfrm>
            <a:off x="420300" y="3124200"/>
            <a:ext cx="9194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no* inserir(no* noVisitado, int chave)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if(noVisitado == NULL)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(...)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if(chave &lt; noVisitado-&gt;chave)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inserir(noVisitado-&gt;esq, chave)</a:t>
            </a: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4" name="Google Shape;314;p38"/>
          <p:cNvSpPr txBox="1"/>
          <p:nvPr/>
        </p:nvSpPr>
        <p:spPr>
          <a:xfrm>
            <a:off x="0" y="228600"/>
            <a:ext cx="9535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Sabemos que 12 é menor do que 16, então precisamos inserí-lo no ponteiro da esquerda da raiz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9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Binária: inserir()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9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21" name="Google Shape;321;p39"/>
          <p:cNvSpPr txBox="1"/>
          <p:nvPr/>
        </p:nvSpPr>
        <p:spPr>
          <a:xfrm>
            <a:off x="216000" y="1256175"/>
            <a:ext cx="93990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322" name="Google Shape;322;p39"/>
          <p:cNvSpPr txBox="1"/>
          <p:nvPr/>
        </p:nvSpPr>
        <p:spPr>
          <a:xfrm>
            <a:off x="420300" y="3429000"/>
            <a:ext cx="9194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no* inserir(no* noVisitado, int chave)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if(noVisitado == NULL)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(...)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if(chave &lt; noVisitado-&gt;chave)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inserir(noVisitado-&gt;esq, chave)</a:t>
            </a: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3" name="Google Shape;323;p39"/>
          <p:cNvSpPr txBox="1"/>
          <p:nvPr/>
        </p:nvSpPr>
        <p:spPr>
          <a:xfrm>
            <a:off x="0" y="533400"/>
            <a:ext cx="9535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Observe que noVisitado-&gt;esq é NULL, pois 16 não tem filho à esquerda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Logo, ao invocar o método inserir pro ponteiro da esquerda, é certo que vamos criar um novo nó com a chave 12 para inserí-lo!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0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Binária: inserir()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0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30" name="Google Shape;330;p40"/>
          <p:cNvSpPr txBox="1"/>
          <p:nvPr/>
        </p:nvSpPr>
        <p:spPr>
          <a:xfrm>
            <a:off x="216000" y="1256175"/>
            <a:ext cx="93990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331" name="Google Shape;331;p40"/>
          <p:cNvSpPr txBox="1"/>
          <p:nvPr/>
        </p:nvSpPr>
        <p:spPr>
          <a:xfrm>
            <a:off x="420300" y="3429000"/>
            <a:ext cx="9194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no* inserir(no* noVisitado, int chave)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if(noVisitado == NULL)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(...)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if(chave &lt; noVisitado-&gt;chave)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inserir(noVisitado-&gt;esq, chave);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2" name="Google Shape;332;p40"/>
          <p:cNvSpPr txBox="1"/>
          <p:nvPr/>
        </p:nvSpPr>
        <p:spPr>
          <a:xfrm>
            <a:off x="0" y="533400"/>
            <a:ext cx="9535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Só que temos outro problema… E a referência??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Lembra-se? Ao chamar inserir, o nó será criar e precisa ser retornado, mas pra onde??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1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Binária: inserir()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41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39" name="Google Shape;339;p41"/>
          <p:cNvSpPr txBox="1"/>
          <p:nvPr/>
        </p:nvSpPr>
        <p:spPr>
          <a:xfrm>
            <a:off x="216000" y="1256175"/>
            <a:ext cx="93990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340" name="Google Shape;340;p41"/>
          <p:cNvSpPr txBox="1"/>
          <p:nvPr/>
        </p:nvSpPr>
        <p:spPr>
          <a:xfrm>
            <a:off x="420300" y="3429000"/>
            <a:ext cx="9194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no* inserir(no* noVisitado, int chave)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if(noVisitado == NULL)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(...)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if(chave &lt; noVisitado-&gt;chave)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noVisitado-&gt;esq = </a:t>
            </a: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inserir(noVisitado-&gt;esq, chave);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1" name="Google Shape;341;p41"/>
          <p:cNvSpPr txBox="1"/>
          <p:nvPr/>
        </p:nvSpPr>
        <p:spPr>
          <a:xfrm>
            <a:off x="0" y="533400"/>
            <a:ext cx="9535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Sabemos que noVisitado-&gt;esq deverá receber o 12 citado. Então ele receberá esse novo nó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342" name="Google Shape;342;p41"/>
          <p:cNvSpPr txBox="1"/>
          <p:nvPr/>
        </p:nvSpPr>
        <p:spPr>
          <a:xfrm>
            <a:off x="8348275" y="2677475"/>
            <a:ext cx="1099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raiz</a:t>
            </a:r>
            <a:endParaRPr sz="2000"/>
          </a:p>
        </p:txBody>
      </p:sp>
      <p:sp>
        <p:nvSpPr>
          <p:cNvPr id="343" name="Google Shape;343;p41"/>
          <p:cNvSpPr/>
          <p:nvPr/>
        </p:nvSpPr>
        <p:spPr>
          <a:xfrm>
            <a:off x="8367450" y="3689600"/>
            <a:ext cx="680700" cy="63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16</a:t>
            </a:r>
            <a:endParaRPr sz="2000"/>
          </a:p>
        </p:txBody>
      </p:sp>
      <p:cxnSp>
        <p:nvCxnSpPr>
          <p:cNvPr id="344" name="Google Shape;344;p41"/>
          <p:cNvCxnSpPr>
            <a:endCxn id="343" idx="0"/>
          </p:cNvCxnSpPr>
          <p:nvPr/>
        </p:nvCxnSpPr>
        <p:spPr>
          <a:xfrm>
            <a:off x="8653500" y="3102200"/>
            <a:ext cx="54300" cy="587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5" name="Google Shape;345;p41"/>
          <p:cNvSpPr txBox="1"/>
          <p:nvPr/>
        </p:nvSpPr>
        <p:spPr>
          <a:xfrm>
            <a:off x="7052875" y="5420675"/>
            <a:ext cx="1099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NULL</a:t>
            </a:r>
            <a:endParaRPr sz="2000"/>
          </a:p>
        </p:txBody>
      </p:sp>
      <p:sp>
        <p:nvSpPr>
          <p:cNvPr id="346" name="Google Shape;346;p41"/>
          <p:cNvSpPr txBox="1"/>
          <p:nvPr/>
        </p:nvSpPr>
        <p:spPr>
          <a:xfrm>
            <a:off x="8881675" y="4658675"/>
            <a:ext cx="1099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NULL</a:t>
            </a:r>
            <a:endParaRPr sz="2000"/>
          </a:p>
        </p:txBody>
      </p:sp>
      <p:cxnSp>
        <p:nvCxnSpPr>
          <p:cNvPr id="347" name="Google Shape;347;p41"/>
          <p:cNvCxnSpPr>
            <a:stCxn id="343" idx="3"/>
          </p:cNvCxnSpPr>
          <p:nvPr/>
        </p:nvCxnSpPr>
        <p:spPr>
          <a:xfrm flipH="1">
            <a:off x="8131736" y="4230924"/>
            <a:ext cx="335400" cy="323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8" name="Google Shape;348;p41"/>
          <p:cNvSpPr/>
          <p:nvPr/>
        </p:nvSpPr>
        <p:spPr>
          <a:xfrm>
            <a:off x="7605450" y="4451600"/>
            <a:ext cx="680700" cy="63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12</a:t>
            </a:r>
            <a:endParaRPr sz="2000"/>
          </a:p>
        </p:txBody>
      </p:sp>
      <p:cxnSp>
        <p:nvCxnSpPr>
          <p:cNvPr id="349" name="Google Shape;349;p41"/>
          <p:cNvCxnSpPr>
            <a:stCxn id="343" idx="5"/>
            <a:endCxn id="346" idx="0"/>
          </p:cNvCxnSpPr>
          <p:nvPr/>
        </p:nvCxnSpPr>
        <p:spPr>
          <a:xfrm>
            <a:off x="8948464" y="4230924"/>
            <a:ext cx="482700" cy="427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0" name="Google Shape;350;p41"/>
          <p:cNvSpPr txBox="1"/>
          <p:nvPr/>
        </p:nvSpPr>
        <p:spPr>
          <a:xfrm>
            <a:off x="8195875" y="5420675"/>
            <a:ext cx="1099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NULL</a:t>
            </a:r>
            <a:endParaRPr sz="2000"/>
          </a:p>
        </p:txBody>
      </p:sp>
      <p:cxnSp>
        <p:nvCxnSpPr>
          <p:cNvPr id="351" name="Google Shape;351;p41"/>
          <p:cNvCxnSpPr>
            <a:stCxn id="348" idx="3"/>
            <a:endCxn id="345" idx="0"/>
          </p:cNvCxnSpPr>
          <p:nvPr/>
        </p:nvCxnSpPr>
        <p:spPr>
          <a:xfrm flipH="1">
            <a:off x="7602536" y="4992924"/>
            <a:ext cx="102600" cy="427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2" name="Google Shape;352;p41"/>
          <p:cNvCxnSpPr>
            <a:stCxn id="348" idx="5"/>
            <a:endCxn id="350" idx="0"/>
          </p:cNvCxnSpPr>
          <p:nvPr/>
        </p:nvCxnSpPr>
        <p:spPr>
          <a:xfrm>
            <a:off x="8186464" y="4992924"/>
            <a:ext cx="558900" cy="427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3" name="Google Shape;353;p41"/>
          <p:cNvSpPr txBox="1"/>
          <p:nvPr/>
        </p:nvSpPr>
        <p:spPr>
          <a:xfrm>
            <a:off x="6671875" y="3972875"/>
            <a:ext cx="16767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noVisitado-&gt;esq</a:t>
            </a:r>
            <a:endParaRPr sz="2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2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Binária: inserir()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42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60" name="Google Shape;360;p42"/>
          <p:cNvSpPr txBox="1"/>
          <p:nvPr/>
        </p:nvSpPr>
        <p:spPr>
          <a:xfrm>
            <a:off x="216000" y="1256175"/>
            <a:ext cx="93990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361" name="Google Shape;361;p42"/>
          <p:cNvSpPr txBox="1"/>
          <p:nvPr/>
        </p:nvSpPr>
        <p:spPr>
          <a:xfrm>
            <a:off x="420300" y="2514600"/>
            <a:ext cx="9194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no* inserir(no* noVisitado, int chave)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if(noVisitado == NULL)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(...)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if(chave &lt; noVisitado-&gt;chave)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noVisitado-&gt;esq =</a:t>
            </a:r>
            <a:r>
              <a:rPr b="1"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inserir(noVisitado-&gt;esq, chave);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return noVisitado;</a:t>
            </a:r>
            <a:endParaRPr b="1"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2" name="Google Shape;362;p42"/>
          <p:cNvSpPr txBox="1"/>
          <p:nvPr/>
        </p:nvSpPr>
        <p:spPr>
          <a:xfrm>
            <a:off x="0" y="-76200"/>
            <a:ext cx="9535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Ao final, devemos adicionar o return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363" name="Google Shape;363;p42"/>
          <p:cNvSpPr txBox="1"/>
          <p:nvPr/>
        </p:nvSpPr>
        <p:spPr>
          <a:xfrm>
            <a:off x="8348275" y="2677475"/>
            <a:ext cx="1099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raiz</a:t>
            </a:r>
            <a:endParaRPr sz="2000"/>
          </a:p>
        </p:txBody>
      </p:sp>
      <p:sp>
        <p:nvSpPr>
          <p:cNvPr id="364" name="Google Shape;364;p42"/>
          <p:cNvSpPr/>
          <p:nvPr/>
        </p:nvSpPr>
        <p:spPr>
          <a:xfrm>
            <a:off x="8367450" y="3689600"/>
            <a:ext cx="680700" cy="63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16</a:t>
            </a:r>
            <a:endParaRPr sz="2000"/>
          </a:p>
        </p:txBody>
      </p:sp>
      <p:cxnSp>
        <p:nvCxnSpPr>
          <p:cNvPr id="365" name="Google Shape;365;p42"/>
          <p:cNvCxnSpPr>
            <a:endCxn id="364" idx="0"/>
          </p:cNvCxnSpPr>
          <p:nvPr/>
        </p:nvCxnSpPr>
        <p:spPr>
          <a:xfrm>
            <a:off x="8653500" y="3102200"/>
            <a:ext cx="54300" cy="587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6" name="Google Shape;366;p42"/>
          <p:cNvSpPr txBox="1"/>
          <p:nvPr/>
        </p:nvSpPr>
        <p:spPr>
          <a:xfrm>
            <a:off x="7052875" y="5420675"/>
            <a:ext cx="1099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NULL</a:t>
            </a:r>
            <a:endParaRPr sz="2000"/>
          </a:p>
        </p:txBody>
      </p:sp>
      <p:sp>
        <p:nvSpPr>
          <p:cNvPr id="367" name="Google Shape;367;p42"/>
          <p:cNvSpPr txBox="1"/>
          <p:nvPr/>
        </p:nvSpPr>
        <p:spPr>
          <a:xfrm>
            <a:off x="8881675" y="4658675"/>
            <a:ext cx="1099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NULL</a:t>
            </a:r>
            <a:endParaRPr sz="2000"/>
          </a:p>
        </p:txBody>
      </p:sp>
      <p:cxnSp>
        <p:nvCxnSpPr>
          <p:cNvPr id="368" name="Google Shape;368;p42"/>
          <p:cNvCxnSpPr>
            <a:stCxn id="364" idx="3"/>
          </p:cNvCxnSpPr>
          <p:nvPr/>
        </p:nvCxnSpPr>
        <p:spPr>
          <a:xfrm flipH="1">
            <a:off x="8131736" y="4230924"/>
            <a:ext cx="335400" cy="323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9" name="Google Shape;369;p42"/>
          <p:cNvSpPr/>
          <p:nvPr/>
        </p:nvSpPr>
        <p:spPr>
          <a:xfrm>
            <a:off x="7605450" y="4451600"/>
            <a:ext cx="680700" cy="63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12</a:t>
            </a:r>
            <a:endParaRPr sz="2000"/>
          </a:p>
        </p:txBody>
      </p:sp>
      <p:cxnSp>
        <p:nvCxnSpPr>
          <p:cNvPr id="370" name="Google Shape;370;p42"/>
          <p:cNvCxnSpPr>
            <a:stCxn id="364" idx="5"/>
            <a:endCxn id="367" idx="0"/>
          </p:cNvCxnSpPr>
          <p:nvPr/>
        </p:nvCxnSpPr>
        <p:spPr>
          <a:xfrm>
            <a:off x="8948464" y="4230924"/>
            <a:ext cx="482700" cy="427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1" name="Google Shape;371;p42"/>
          <p:cNvSpPr txBox="1"/>
          <p:nvPr/>
        </p:nvSpPr>
        <p:spPr>
          <a:xfrm>
            <a:off x="8195875" y="5420675"/>
            <a:ext cx="1099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NULL</a:t>
            </a:r>
            <a:endParaRPr sz="2000"/>
          </a:p>
        </p:txBody>
      </p:sp>
      <p:cxnSp>
        <p:nvCxnSpPr>
          <p:cNvPr id="372" name="Google Shape;372;p42"/>
          <p:cNvCxnSpPr>
            <a:stCxn id="369" idx="3"/>
            <a:endCxn id="366" idx="0"/>
          </p:cNvCxnSpPr>
          <p:nvPr/>
        </p:nvCxnSpPr>
        <p:spPr>
          <a:xfrm flipH="1">
            <a:off x="7602536" y="4992924"/>
            <a:ext cx="102600" cy="427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3" name="Google Shape;373;p42"/>
          <p:cNvCxnSpPr>
            <a:stCxn id="369" idx="5"/>
            <a:endCxn id="371" idx="0"/>
          </p:cNvCxnSpPr>
          <p:nvPr/>
        </p:nvCxnSpPr>
        <p:spPr>
          <a:xfrm>
            <a:off x="8186464" y="4992924"/>
            <a:ext cx="558900" cy="427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4" name="Google Shape;374;p42"/>
          <p:cNvSpPr txBox="1"/>
          <p:nvPr/>
        </p:nvSpPr>
        <p:spPr>
          <a:xfrm>
            <a:off x="6671875" y="3972875"/>
            <a:ext cx="16767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noVisitado-&gt;esq</a:t>
            </a:r>
            <a:endParaRPr sz="2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3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Binária: inserir()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43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81" name="Google Shape;381;p43"/>
          <p:cNvSpPr txBox="1"/>
          <p:nvPr/>
        </p:nvSpPr>
        <p:spPr>
          <a:xfrm>
            <a:off x="216000" y="1256175"/>
            <a:ext cx="93990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Lembra-se do main?</a:t>
            </a:r>
            <a:endParaRPr sz="2600"/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b="1" lang="pt-BR" sz="2600">
                <a:latin typeface="Courier New"/>
                <a:ea typeface="Courier New"/>
                <a:cs typeface="Courier New"/>
                <a:sym typeface="Courier New"/>
              </a:rPr>
              <a:t>a-&gt;raiz</a:t>
            </a:r>
            <a:r>
              <a:rPr lang="pt-BR" sz="2600"/>
              <a:t> recebendo </a:t>
            </a: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inserir(a-&gt;raiz, 12); </a:t>
            </a:r>
            <a:r>
              <a:rPr lang="pt-BR" sz="2600">
                <a:solidFill>
                  <a:schemeClr val="dk1"/>
                </a:solidFill>
              </a:rPr>
              <a:t>é o mesmo que dizer: “</a:t>
            </a:r>
            <a:r>
              <a:rPr lang="pt-BR" sz="2600" u="sng">
                <a:solidFill>
                  <a:schemeClr val="dk1"/>
                </a:solidFill>
              </a:rPr>
              <a:t>raiz receberá o nó 16 com o filho da esquerda 12</a:t>
            </a:r>
            <a:r>
              <a:rPr lang="pt-BR" sz="2600">
                <a:solidFill>
                  <a:schemeClr val="dk1"/>
                </a:solidFill>
              </a:rPr>
              <a:t>”</a:t>
            </a:r>
            <a:endParaRPr sz="2600"/>
          </a:p>
        </p:txBody>
      </p:sp>
      <p:sp>
        <p:nvSpPr>
          <p:cNvPr id="382" name="Google Shape;382;p43"/>
          <p:cNvSpPr txBox="1"/>
          <p:nvPr/>
        </p:nvSpPr>
        <p:spPr>
          <a:xfrm>
            <a:off x="0" y="3733800"/>
            <a:ext cx="7748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arvore a;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inicializa(&amp;a);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a-&gt;raiz = inserir(a-&gt;raiz, 16);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a-&gt;raiz </a:t>
            </a: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 inserir(a-&gt;raiz, 12);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4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Binária: inserir()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44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89" name="Google Shape;389;p44"/>
          <p:cNvSpPr txBox="1"/>
          <p:nvPr/>
        </p:nvSpPr>
        <p:spPr>
          <a:xfrm>
            <a:off x="216000" y="1256175"/>
            <a:ext cx="93990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Falta adicionar a inserção para o filho da direita</a:t>
            </a:r>
            <a:endParaRPr sz="2600"/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Tente implementar você mesmo! </a:t>
            </a:r>
            <a:endParaRPr sz="2600"/>
          </a:p>
        </p:txBody>
      </p:sp>
      <p:sp>
        <p:nvSpPr>
          <p:cNvPr id="390" name="Google Shape;390;p44"/>
          <p:cNvSpPr txBox="1"/>
          <p:nvPr/>
        </p:nvSpPr>
        <p:spPr>
          <a:xfrm>
            <a:off x="0" y="3733800"/>
            <a:ext cx="7748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arvore a;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inicializa(&amp;a);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a-&gt;raiz = inserir(a-&gt;raiz, 16);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a-&gt;raiz = inserir(a-&gt;raiz, 12);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a-&gt;raiz = inserir(a-&gt;raiz, 18);</a:t>
            </a:r>
            <a:endParaRPr b="1"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5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Para fazer em sala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45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97" name="Google Shape;397;p45"/>
          <p:cNvSpPr txBox="1"/>
          <p:nvPr/>
        </p:nvSpPr>
        <p:spPr>
          <a:xfrm>
            <a:off x="216000" y="1027575"/>
            <a:ext cx="93990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Se você não tiver implementado a inserção, então implemente a inserção no filho da direita!</a:t>
            </a:r>
            <a:endParaRPr sz="2600"/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Se você não tiver implementado a busca, implemente-a podendo escolher se a visita é em ordem, pré-ordem ou pós-ordem</a:t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Pré-ordem: visita primeiro a raiz, depois o nó da esquerda e depois o nó da direita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Em ordem: visita o nó da esquerda, depois a raiz e depois o nó da direita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Pós-ordem: visita primeiro o nó da esquerda, depois o nó da direita e, finalmente, a raiz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Pesquisa Sequencial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216000" y="1027573"/>
            <a:ext cx="9194700" cy="54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600">
                <a:solidFill>
                  <a:schemeClr val="dk1"/>
                </a:solidFill>
              </a:rPr>
              <a:t>Método de pesquisa mais simples: a partir do primeiro registro, pesquise sequencialmente até encontrar a chave procurada; então pare.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600">
                <a:solidFill>
                  <a:schemeClr val="dk1"/>
                </a:solidFill>
              </a:rPr>
              <a:t>Armazenamento de um conjunto de registros por meio do tipo estruturado vetor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6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Para fazer em sala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46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04" name="Google Shape;404;p46"/>
          <p:cNvSpPr txBox="1"/>
          <p:nvPr/>
        </p:nvSpPr>
        <p:spPr>
          <a:xfrm>
            <a:off x="216000" y="1027575"/>
            <a:ext cx="93990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Agora tente implementar a remoção de um nó. </a:t>
            </a:r>
            <a:r>
              <a:rPr lang="pt-BR" sz="2600" u="sng"/>
              <a:t>DICA: Só permita remover um nó se ele não tiver filhos (se for folha)</a:t>
            </a:r>
            <a:r>
              <a:rPr b="1" lang="pt-BR" sz="2600"/>
              <a:t>. </a:t>
            </a:r>
            <a:r>
              <a:rPr lang="pt-BR" sz="2600" u="sng"/>
              <a:t>DICA 2: Um jeito simples de implementar isso é adicionando o atributo totalDeNosDaSubarvore na struct No</a:t>
            </a:r>
            <a:endParaRPr sz="2600" u="sng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5" name="Google Shape;405;p46"/>
          <p:cNvSpPr txBox="1"/>
          <p:nvPr/>
        </p:nvSpPr>
        <p:spPr>
          <a:xfrm>
            <a:off x="0" y="3356350"/>
            <a:ext cx="8603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typedef struct No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int chave;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No* esq;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No* dir;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totalDeNosDaSubarvore;</a:t>
            </a:r>
            <a:endParaRPr b="1"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7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Binária: remover()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47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12" name="Google Shape;412;p47"/>
          <p:cNvSpPr txBox="1"/>
          <p:nvPr/>
        </p:nvSpPr>
        <p:spPr>
          <a:xfrm>
            <a:off x="216000" y="1256175"/>
            <a:ext cx="93990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Para remover um nó, precisamos retorná-lo na função e indicar a chave do mesmo, a fim de localizá-lo</a:t>
            </a:r>
            <a:endParaRPr sz="2600"/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É preciso informar também um nó n, para que o procedimento de busca se inicie da raiz até as folhas</a:t>
            </a:r>
            <a:endParaRPr sz="2600"/>
          </a:p>
        </p:txBody>
      </p:sp>
      <p:sp>
        <p:nvSpPr>
          <p:cNvPr id="413" name="Google Shape;413;p47"/>
          <p:cNvSpPr txBox="1"/>
          <p:nvPr/>
        </p:nvSpPr>
        <p:spPr>
          <a:xfrm>
            <a:off x="0" y="3733800"/>
            <a:ext cx="7748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no*</a:t>
            </a: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remover(</a:t>
            </a:r>
            <a:r>
              <a:rPr b="1"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no* n, int chave</a:t>
            </a: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8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Binária: remover()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48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20" name="Google Shape;420;p48"/>
          <p:cNvSpPr txBox="1"/>
          <p:nvPr/>
        </p:nvSpPr>
        <p:spPr>
          <a:xfrm>
            <a:off x="139800" y="1027575"/>
            <a:ext cx="93990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A seguir, visitamos posição a posição da árvore até encontrar o nó (se ele existir na árvore)</a:t>
            </a:r>
            <a:endParaRPr sz="2600"/>
          </a:p>
        </p:txBody>
      </p:sp>
      <p:sp>
        <p:nvSpPr>
          <p:cNvPr id="421" name="Google Shape;421;p48"/>
          <p:cNvSpPr txBox="1"/>
          <p:nvPr/>
        </p:nvSpPr>
        <p:spPr>
          <a:xfrm>
            <a:off x="0" y="3048000"/>
            <a:ext cx="7748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no* remover(no* n, int chave)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if(chave &lt; n-&gt;chave)//visita o filho da esquerda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remover(n-&gt;esq, chave);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else if(chave &gt; n-&gt;chave)//visita o filho da direita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remover(n-&gt;dir, chave);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else if(chave == n-&gt;chave)//localizamos o nó a ser removido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9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Binária: remover()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49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28" name="Google Shape;428;p49"/>
          <p:cNvSpPr txBox="1"/>
          <p:nvPr/>
        </p:nvSpPr>
        <p:spPr>
          <a:xfrm>
            <a:off x="139800" y="1027575"/>
            <a:ext cx="93990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Note que a chave pode não existir na árvore. Nesse caso, retornamos uma mensagem de erro</a:t>
            </a:r>
            <a:endParaRPr sz="2600"/>
          </a:p>
        </p:txBody>
      </p:sp>
      <p:sp>
        <p:nvSpPr>
          <p:cNvPr id="429" name="Google Shape;429;p49"/>
          <p:cNvSpPr txBox="1"/>
          <p:nvPr/>
        </p:nvSpPr>
        <p:spPr>
          <a:xfrm>
            <a:off x="0" y="3048000"/>
            <a:ext cx="7748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no* remover(no* n, int chave)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if(n == NULL)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printf("ERRO: chave inexistente na arvore.\n");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 NULL;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else</a:t>
            </a: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if(chave &lt; n-&gt;chave)//visita o filho da esquerda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(...)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0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Binária: remover()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50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36" name="Google Shape;436;p50"/>
          <p:cNvSpPr txBox="1"/>
          <p:nvPr/>
        </p:nvSpPr>
        <p:spPr>
          <a:xfrm>
            <a:off x="139800" y="1027575"/>
            <a:ext cx="93990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Se a chave for encontrada, temos que verificar se o nó é folha</a:t>
            </a:r>
            <a:endParaRPr sz="2600"/>
          </a:p>
        </p:txBody>
      </p:sp>
      <p:sp>
        <p:nvSpPr>
          <p:cNvPr id="437" name="Google Shape;437;p50"/>
          <p:cNvSpPr txBox="1"/>
          <p:nvPr/>
        </p:nvSpPr>
        <p:spPr>
          <a:xfrm>
            <a:off x="0" y="3048000"/>
            <a:ext cx="7748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no* remover(no* n, int chave)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(...)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else if(chave == n-&gt;chave)//localizamos o nó a ser removido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if(n-&gt;esq == NULL &amp;&amp; n-&gt;dir == NULL)//n eh folha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{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1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Binária: remover()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51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44" name="Google Shape;444;p51"/>
          <p:cNvSpPr txBox="1"/>
          <p:nvPr/>
        </p:nvSpPr>
        <p:spPr>
          <a:xfrm>
            <a:off x="139800" y="1027575"/>
            <a:ext cx="93990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Sendo ele folha, basta apagarmos o nó e retorná-lo. Caso contrário, mostramos uma mensagem de erro</a:t>
            </a:r>
            <a:endParaRPr sz="2600"/>
          </a:p>
        </p:txBody>
      </p:sp>
      <p:sp>
        <p:nvSpPr>
          <p:cNvPr id="445" name="Google Shape;445;p51"/>
          <p:cNvSpPr txBox="1"/>
          <p:nvPr/>
        </p:nvSpPr>
        <p:spPr>
          <a:xfrm>
            <a:off x="0" y="3048000"/>
            <a:ext cx="7748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no* remover(no* n, int chave)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         (...)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if(n-&gt;esq == NULL &amp;&amp; n-&gt;dir == NULL)//n eh folha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delete(n);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return NULL;</a:t>
            </a: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{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printf("ERRO: n nao eh folha e nao pode ser removido.\n");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return n;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2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Binária: remover()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52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52" name="Google Shape;452;p52"/>
          <p:cNvSpPr txBox="1"/>
          <p:nvPr/>
        </p:nvSpPr>
        <p:spPr>
          <a:xfrm>
            <a:off x="139800" y="1027575"/>
            <a:ext cx="93990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Para concluir, precisamos retornar os nós para atualizar a árvore</a:t>
            </a:r>
            <a:endParaRPr sz="2600"/>
          </a:p>
        </p:txBody>
      </p:sp>
      <p:sp>
        <p:nvSpPr>
          <p:cNvPr id="453" name="Google Shape;453;p52"/>
          <p:cNvSpPr txBox="1"/>
          <p:nvPr/>
        </p:nvSpPr>
        <p:spPr>
          <a:xfrm>
            <a:off x="0" y="3048000"/>
            <a:ext cx="7748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no* remover(no* n, int chave)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(...)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if(chave &lt; n-&gt;chave)//visita o filho da esquerda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{    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n-&gt;esq</a:t>
            </a: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remover(n-&gt;esq, chave);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   </a:t>
            </a: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return n;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else if(chave &gt; n-&gt;chave)//visita o filho da direita</a:t>
            </a: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    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n-&gt;dir =</a:t>
            </a: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remover(n-&gt;dir, chave);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   </a:t>
            </a: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return n;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else (...)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3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Para fazer em sala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53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60" name="Google Shape;460;p53"/>
          <p:cNvSpPr txBox="1"/>
          <p:nvPr/>
        </p:nvSpPr>
        <p:spPr>
          <a:xfrm>
            <a:off x="216000" y="1027575"/>
            <a:ext cx="93990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Implemente um método chamado antecessor, que retorne um nó antecessor à chave passada por parâmetro</a:t>
            </a:r>
            <a:endParaRPr sz="2600"/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Exemplo: pra árvore abaixo, o antecessor(5) retornaria 4, pois é a maior chave que existe na árvore menor do que 5. Da mesma forma, antecessor(13) é 10, pois é a maior chave existente menor do que 13</a:t>
            </a:r>
            <a:endParaRPr sz="2600"/>
          </a:p>
        </p:txBody>
      </p:sp>
      <p:pic>
        <p:nvPicPr>
          <p:cNvPr id="461" name="Google Shape;46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" y="3852886"/>
            <a:ext cx="3542725" cy="295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4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Para fazer em sala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54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68" name="Google Shape;468;p54"/>
          <p:cNvSpPr txBox="1"/>
          <p:nvPr/>
        </p:nvSpPr>
        <p:spPr>
          <a:xfrm>
            <a:off x="216000" y="1027575"/>
            <a:ext cx="93990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Implemente um método chamado sucessor, que retorne um nó sucessor à chave passada por parâmetro</a:t>
            </a:r>
            <a:endParaRPr sz="2600"/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Exemplo: pra árvore abaixo, o sucessor(5) retornaria o nó 6, pois é a menor chave que existe na árvore maior do que 5. Da mesma forma, sucessor(10) retornaria o nó 13, pois é a menor chave da árvore que é maior do que 10</a:t>
            </a:r>
            <a:endParaRPr sz="2600"/>
          </a:p>
        </p:txBody>
      </p:sp>
      <p:pic>
        <p:nvPicPr>
          <p:cNvPr id="469" name="Google Shape;46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" y="3852886"/>
            <a:ext cx="3542725" cy="295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5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Análise de Complexidade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55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76" name="Google Shape;47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34684"/>
            <a:ext cx="9906000" cy="3339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Pesquisa Sequencial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1"/>
          <p:cNvSpPr txBox="1"/>
          <p:nvPr>
            <p:ph idx="1" type="body"/>
          </p:nvPr>
        </p:nvSpPr>
        <p:spPr>
          <a:xfrm>
            <a:off x="216000" y="1027573"/>
            <a:ext cx="9194700" cy="54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600">
                <a:solidFill>
                  <a:schemeClr val="dk1"/>
                </a:solidFill>
              </a:rPr>
              <a:t>Pesquisa retorna o índice do registro que contém a chave x</a:t>
            </a:r>
            <a:endParaRPr sz="2600">
              <a:solidFill>
                <a:schemeClr val="dk1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600">
                <a:solidFill>
                  <a:schemeClr val="dk1"/>
                </a:solidFill>
              </a:rPr>
              <a:t>Caso não esteja presente, o valor retornado é zero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600">
                <a:solidFill>
                  <a:schemeClr val="dk1"/>
                </a:solidFill>
              </a:rPr>
              <a:t>A implementação não suporta mais de um registro com uma mesma chave</a:t>
            </a:r>
            <a:endParaRPr sz="2600">
              <a:solidFill>
                <a:schemeClr val="dk1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600">
                <a:solidFill>
                  <a:schemeClr val="dk1"/>
                </a:solidFill>
              </a:rPr>
              <a:t>Para aplicações com esta característica é necessário incluir um argumento a mais na função Pesquisa para selecionar qual elemento de chave repetida escolher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6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Árvore Binária de Pesquisa com Balanceamento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56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83" name="Google Shape;483;p56"/>
          <p:cNvSpPr txBox="1"/>
          <p:nvPr/>
        </p:nvSpPr>
        <p:spPr>
          <a:xfrm>
            <a:off x="216000" y="1027575"/>
            <a:ext cx="93990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Uma árvore completamente balanceada possui</a:t>
            </a:r>
            <a:r>
              <a:rPr b="1" lang="pt-BR" sz="2600">
                <a:solidFill>
                  <a:schemeClr val="dk1"/>
                </a:solidFill>
              </a:rPr>
              <a:t> nós externos em no máximo 2 níveis adjacentes</a:t>
            </a:r>
            <a:endParaRPr b="1"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Ela reduz tempo médio de pesquisa para uma distribuição de chaves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Contudo, o custo para manter a árvore completamente balanceada após cada inserção é muito alto</a:t>
            </a:r>
            <a:endParaRPr sz="2600"/>
          </a:p>
        </p:txBody>
      </p:sp>
      <p:pic>
        <p:nvPicPr>
          <p:cNvPr id="484" name="Google Shape;48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175" y="3667700"/>
            <a:ext cx="7927285" cy="282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7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Árvore AVL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57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91" name="Google Shape;491;p57"/>
          <p:cNvSpPr txBox="1"/>
          <p:nvPr/>
        </p:nvSpPr>
        <p:spPr>
          <a:xfrm>
            <a:off x="216000" y="1027575"/>
            <a:ext cx="93990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Uma árvore binária é denominada AVL quando, para qualquer nó, </a:t>
            </a:r>
            <a:r>
              <a:rPr b="1" lang="pt-BR" sz="2600">
                <a:solidFill>
                  <a:schemeClr val="dk1"/>
                </a:solidFill>
              </a:rPr>
              <a:t>as alturas de suas duas subárvores filhas (esquerda e direita) diferem em módulo de até uma unidade</a:t>
            </a:r>
            <a:endParaRPr b="1" sz="2600">
              <a:solidFill>
                <a:schemeClr val="dk1"/>
              </a:solidFill>
            </a:endParaRPr>
          </a:p>
        </p:txBody>
      </p:sp>
      <p:pic>
        <p:nvPicPr>
          <p:cNvPr id="492" name="Google Shape;49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800" y="2726925"/>
            <a:ext cx="6774400" cy="396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8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Árvore AVL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58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99" name="Google Shape;499;p58"/>
          <p:cNvSpPr txBox="1"/>
          <p:nvPr/>
        </p:nvSpPr>
        <p:spPr>
          <a:xfrm>
            <a:off x="0" y="1171425"/>
            <a:ext cx="93990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Como eu verifico se uma árvore é balanceada?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</a:pPr>
            <a:r>
              <a:rPr lang="pt-BR" sz="2600">
                <a:solidFill>
                  <a:schemeClr val="dk1"/>
                </a:solidFill>
              </a:rPr>
              <a:t>Basta verificar a subtração do número de níveis da subárvore esquerda pela direita, em módulo</a:t>
            </a:r>
            <a:endParaRPr b="1" sz="2600">
              <a:solidFill>
                <a:schemeClr val="dk1"/>
              </a:solidFill>
            </a:endParaRPr>
          </a:p>
        </p:txBody>
      </p:sp>
      <p:sp>
        <p:nvSpPr>
          <p:cNvPr id="500" name="Google Shape;500;p58"/>
          <p:cNvSpPr/>
          <p:nvPr/>
        </p:nvSpPr>
        <p:spPr>
          <a:xfrm>
            <a:off x="4418425" y="2639050"/>
            <a:ext cx="680700" cy="63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16</a:t>
            </a:r>
            <a:endParaRPr sz="2000"/>
          </a:p>
        </p:txBody>
      </p:sp>
      <p:sp>
        <p:nvSpPr>
          <p:cNvPr id="501" name="Google Shape;501;p58"/>
          <p:cNvSpPr/>
          <p:nvPr/>
        </p:nvSpPr>
        <p:spPr>
          <a:xfrm>
            <a:off x="3656425" y="3401050"/>
            <a:ext cx="680700" cy="63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12</a:t>
            </a:r>
            <a:endParaRPr sz="2000"/>
          </a:p>
        </p:txBody>
      </p:sp>
      <p:cxnSp>
        <p:nvCxnSpPr>
          <p:cNvPr id="502" name="Google Shape;502;p58"/>
          <p:cNvCxnSpPr>
            <a:stCxn id="501" idx="3"/>
          </p:cNvCxnSpPr>
          <p:nvPr/>
        </p:nvCxnSpPr>
        <p:spPr>
          <a:xfrm flipH="1">
            <a:off x="3455211" y="3942374"/>
            <a:ext cx="300900" cy="507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3" name="Google Shape;503;p58"/>
          <p:cNvCxnSpPr>
            <a:stCxn id="500" idx="3"/>
            <a:endCxn id="501" idx="7"/>
          </p:cNvCxnSpPr>
          <p:nvPr/>
        </p:nvCxnSpPr>
        <p:spPr>
          <a:xfrm flipH="1">
            <a:off x="4237311" y="3180374"/>
            <a:ext cx="280800" cy="313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4" name="Google Shape;504;p58"/>
          <p:cNvSpPr/>
          <p:nvPr/>
        </p:nvSpPr>
        <p:spPr>
          <a:xfrm>
            <a:off x="3123025" y="4391650"/>
            <a:ext cx="680700" cy="63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8</a:t>
            </a:r>
            <a:endParaRPr sz="2000"/>
          </a:p>
        </p:txBody>
      </p:sp>
      <p:sp>
        <p:nvSpPr>
          <p:cNvPr id="505" name="Google Shape;505;p58"/>
          <p:cNvSpPr txBox="1"/>
          <p:nvPr/>
        </p:nvSpPr>
        <p:spPr>
          <a:xfrm>
            <a:off x="2565200" y="5147875"/>
            <a:ext cx="1672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Níveis do lado esquerdo = </a:t>
            </a:r>
            <a:r>
              <a:rPr b="1" lang="pt-BR" sz="1800"/>
              <a:t>n(e) = 2</a:t>
            </a:r>
            <a:endParaRPr b="1" sz="1800"/>
          </a:p>
        </p:txBody>
      </p:sp>
      <p:sp>
        <p:nvSpPr>
          <p:cNvPr id="506" name="Google Shape;506;p58"/>
          <p:cNvSpPr txBox="1"/>
          <p:nvPr/>
        </p:nvSpPr>
        <p:spPr>
          <a:xfrm>
            <a:off x="5099125" y="3367163"/>
            <a:ext cx="20796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Níveis do lado direito = </a:t>
            </a:r>
            <a:r>
              <a:rPr b="1" lang="pt-BR" sz="1800"/>
              <a:t>n(d) = 0</a:t>
            </a:r>
            <a:endParaRPr b="1" sz="1800"/>
          </a:p>
        </p:txBody>
      </p:sp>
      <p:sp>
        <p:nvSpPr>
          <p:cNvPr id="507" name="Google Shape;507;p58"/>
          <p:cNvSpPr txBox="1"/>
          <p:nvPr/>
        </p:nvSpPr>
        <p:spPr>
          <a:xfrm>
            <a:off x="7215250" y="4173963"/>
            <a:ext cx="20796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Verificação de balanceamento =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|n(e) - n(d)| = 2</a:t>
            </a:r>
            <a:endParaRPr b="1" sz="1800"/>
          </a:p>
        </p:txBody>
      </p:sp>
      <p:sp>
        <p:nvSpPr>
          <p:cNvPr id="508" name="Google Shape;508;p58"/>
          <p:cNvSpPr/>
          <p:nvPr/>
        </p:nvSpPr>
        <p:spPr>
          <a:xfrm>
            <a:off x="-2515775" y="2791450"/>
            <a:ext cx="680700" cy="63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16</a:t>
            </a:r>
            <a:endParaRPr sz="2000"/>
          </a:p>
        </p:txBody>
      </p:sp>
      <p:sp>
        <p:nvSpPr>
          <p:cNvPr id="509" name="Google Shape;509;p58"/>
          <p:cNvSpPr/>
          <p:nvPr/>
        </p:nvSpPr>
        <p:spPr>
          <a:xfrm>
            <a:off x="-3277775" y="3553450"/>
            <a:ext cx="680700" cy="63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12</a:t>
            </a:r>
            <a:endParaRPr sz="2000"/>
          </a:p>
        </p:txBody>
      </p:sp>
      <p:cxnSp>
        <p:nvCxnSpPr>
          <p:cNvPr id="510" name="Google Shape;510;p58"/>
          <p:cNvCxnSpPr>
            <a:stCxn id="509" idx="3"/>
          </p:cNvCxnSpPr>
          <p:nvPr/>
        </p:nvCxnSpPr>
        <p:spPr>
          <a:xfrm flipH="1">
            <a:off x="-3478989" y="4094774"/>
            <a:ext cx="300900" cy="507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1" name="Google Shape;511;p58"/>
          <p:cNvCxnSpPr>
            <a:stCxn id="508" idx="3"/>
            <a:endCxn id="509" idx="7"/>
          </p:cNvCxnSpPr>
          <p:nvPr/>
        </p:nvCxnSpPr>
        <p:spPr>
          <a:xfrm flipH="1">
            <a:off x="-2696889" y="3332774"/>
            <a:ext cx="280800" cy="313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2" name="Google Shape;512;p58"/>
          <p:cNvSpPr/>
          <p:nvPr/>
        </p:nvSpPr>
        <p:spPr>
          <a:xfrm>
            <a:off x="-3811175" y="4544050"/>
            <a:ext cx="680700" cy="63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8</a:t>
            </a:r>
            <a:endParaRPr sz="20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9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Árvore AVL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59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19" name="Google Shape;519;p59"/>
          <p:cNvSpPr txBox="1"/>
          <p:nvPr/>
        </p:nvSpPr>
        <p:spPr>
          <a:xfrm>
            <a:off x="0" y="1171425"/>
            <a:ext cx="93990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Como eu verifico de uma árvore é balanceada?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</a:pPr>
            <a:r>
              <a:rPr lang="pt-BR" sz="2600">
                <a:solidFill>
                  <a:schemeClr val="dk1"/>
                </a:solidFill>
              </a:rPr>
              <a:t>Basta verificar a subtração do número de níveis da subárvore esquerda pela direita, em módulo</a:t>
            </a:r>
            <a:endParaRPr b="1" sz="2600">
              <a:solidFill>
                <a:schemeClr val="dk1"/>
              </a:solidFill>
            </a:endParaRPr>
          </a:p>
        </p:txBody>
      </p:sp>
      <p:sp>
        <p:nvSpPr>
          <p:cNvPr id="520" name="Google Shape;520;p59"/>
          <p:cNvSpPr/>
          <p:nvPr/>
        </p:nvSpPr>
        <p:spPr>
          <a:xfrm>
            <a:off x="4418425" y="2639050"/>
            <a:ext cx="680700" cy="63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16</a:t>
            </a:r>
            <a:endParaRPr sz="2000"/>
          </a:p>
        </p:txBody>
      </p:sp>
      <p:sp>
        <p:nvSpPr>
          <p:cNvPr id="521" name="Google Shape;521;p59"/>
          <p:cNvSpPr/>
          <p:nvPr/>
        </p:nvSpPr>
        <p:spPr>
          <a:xfrm>
            <a:off x="3656425" y="3401050"/>
            <a:ext cx="680700" cy="63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12</a:t>
            </a:r>
            <a:endParaRPr sz="2000"/>
          </a:p>
        </p:txBody>
      </p:sp>
      <p:cxnSp>
        <p:nvCxnSpPr>
          <p:cNvPr id="522" name="Google Shape;522;p59"/>
          <p:cNvCxnSpPr>
            <a:stCxn id="521" idx="3"/>
          </p:cNvCxnSpPr>
          <p:nvPr/>
        </p:nvCxnSpPr>
        <p:spPr>
          <a:xfrm flipH="1">
            <a:off x="3455211" y="3942374"/>
            <a:ext cx="300900" cy="507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3" name="Google Shape;523;p59"/>
          <p:cNvCxnSpPr>
            <a:stCxn id="520" idx="3"/>
            <a:endCxn id="521" idx="7"/>
          </p:cNvCxnSpPr>
          <p:nvPr/>
        </p:nvCxnSpPr>
        <p:spPr>
          <a:xfrm flipH="1">
            <a:off x="4237311" y="3180374"/>
            <a:ext cx="280800" cy="313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4" name="Google Shape;524;p59"/>
          <p:cNvSpPr/>
          <p:nvPr/>
        </p:nvSpPr>
        <p:spPr>
          <a:xfrm>
            <a:off x="3123025" y="4391650"/>
            <a:ext cx="680700" cy="63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8</a:t>
            </a:r>
            <a:endParaRPr sz="2000"/>
          </a:p>
        </p:txBody>
      </p:sp>
      <p:sp>
        <p:nvSpPr>
          <p:cNvPr id="525" name="Google Shape;525;p59"/>
          <p:cNvSpPr txBox="1"/>
          <p:nvPr/>
        </p:nvSpPr>
        <p:spPr>
          <a:xfrm>
            <a:off x="2565200" y="5147875"/>
            <a:ext cx="1672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Níveis do lado esquerdo = </a:t>
            </a:r>
            <a:r>
              <a:rPr b="1" lang="pt-BR" sz="1800"/>
              <a:t>n(e) = 2</a:t>
            </a:r>
            <a:endParaRPr b="1" sz="1800"/>
          </a:p>
        </p:txBody>
      </p:sp>
      <p:sp>
        <p:nvSpPr>
          <p:cNvPr id="526" name="Google Shape;526;p59"/>
          <p:cNvSpPr txBox="1"/>
          <p:nvPr/>
        </p:nvSpPr>
        <p:spPr>
          <a:xfrm>
            <a:off x="5099125" y="3367163"/>
            <a:ext cx="20796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Níveis do lado direito = </a:t>
            </a:r>
            <a:r>
              <a:rPr b="1" lang="pt-BR" sz="1800"/>
              <a:t>n(d) = 0</a:t>
            </a:r>
            <a:endParaRPr b="1" sz="1800"/>
          </a:p>
        </p:txBody>
      </p:sp>
      <p:sp>
        <p:nvSpPr>
          <p:cNvPr id="527" name="Google Shape;527;p59"/>
          <p:cNvSpPr txBox="1"/>
          <p:nvPr/>
        </p:nvSpPr>
        <p:spPr>
          <a:xfrm>
            <a:off x="6785500" y="4018388"/>
            <a:ext cx="20796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Verificação de balanceamento =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|n(e) - n(d)| = 2</a:t>
            </a:r>
            <a:endParaRPr b="1" sz="1800"/>
          </a:p>
        </p:txBody>
      </p:sp>
      <p:sp>
        <p:nvSpPr>
          <p:cNvPr id="528" name="Google Shape;528;p59"/>
          <p:cNvSpPr/>
          <p:nvPr/>
        </p:nvSpPr>
        <p:spPr>
          <a:xfrm>
            <a:off x="7099300" y="4974413"/>
            <a:ext cx="994800" cy="507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59"/>
          <p:cNvSpPr txBox="1"/>
          <p:nvPr/>
        </p:nvSpPr>
        <p:spPr>
          <a:xfrm>
            <a:off x="4410325" y="4938275"/>
            <a:ext cx="5190900" cy="23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Se existir um nó em que a diferença entre os níveis da subárvore esquerda e direita (em módulo) for &gt;= 2, então temos um desbalanceamento naquele nó!</a:t>
            </a:r>
            <a:endParaRPr b="1" sz="20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0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Árvore AVL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60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36" name="Google Shape;536;p60"/>
          <p:cNvSpPr txBox="1"/>
          <p:nvPr/>
        </p:nvSpPr>
        <p:spPr>
          <a:xfrm>
            <a:off x="216000" y="1027575"/>
            <a:ext cx="93990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As árvores abaixo são balanceadas? Por quê?</a:t>
            </a:r>
            <a:endParaRPr b="1" sz="2600">
              <a:solidFill>
                <a:schemeClr val="dk1"/>
              </a:solidFill>
            </a:endParaRPr>
          </a:p>
        </p:txBody>
      </p:sp>
      <p:pic>
        <p:nvPicPr>
          <p:cNvPr id="537" name="Google Shape;53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00" y="2301123"/>
            <a:ext cx="4123525" cy="34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7314" y="2600325"/>
            <a:ext cx="4123525" cy="3178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1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Árvore AVL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61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45" name="Google Shape;545;p61"/>
          <p:cNvSpPr txBox="1"/>
          <p:nvPr/>
        </p:nvSpPr>
        <p:spPr>
          <a:xfrm>
            <a:off x="216000" y="1027575"/>
            <a:ext cx="93990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As árvores abaixo são balanceadas? Por quê?</a:t>
            </a:r>
            <a:endParaRPr b="1" sz="2600">
              <a:solidFill>
                <a:schemeClr val="dk1"/>
              </a:solidFill>
            </a:endParaRPr>
          </a:p>
        </p:txBody>
      </p:sp>
      <p:pic>
        <p:nvPicPr>
          <p:cNvPr id="546" name="Google Shape;54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00" y="2301123"/>
            <a:ext cx="4123525" cy="34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7314" y="2600325"/>
            <a:ext cx="4123525" cy="3178131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61"/>
          <p:cNvSpPr txBox="1"/>
          <p:nvPr/>
        </p:nvSpPr>
        <p:spPr>
          <a:xfrm>
            <a:off x="-381000" y="4724400"/>
            <a:ext cx="5197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</a:pPr>
            <a:r>
              <a:rPr lang="pt-BR" sz="2600">
                <a:solidFill>
                  <a:schemeClr val="dk1"/>
                </a:solidFill>
              </a:rPr>
              <a:t>Não, pois o nó 10 está desbalanceado!</a:t>
            </a:r>
            <a:endParaRPr/>
          </a:p>
        </p:txBody>
      </p:sp>
      <p:sp>
        <p:nvSpPr>
          <p:cNvPr id="549" name="Google Shape;549;p61"/>
          <p:cNvSpPr txBox="1"/>
          <p:nvPr/>
        </p:nvSpPr>
        <p:spPr>
          <a:xfrm>
            <a:off x="4419600" y="4800600"/>
            <a:ext cx="5197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</a:pPr>
            <a:r>
              <a:rPr lang="pt-BR" sz="2600">
                <a:solidFill>
                  <a:schemeClr val="dk1"/>
                </a:solidFill>
              </a:rPr>
              <a:t>Sim!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2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Árvore AVL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62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56" name="Google Shape;556;p62"/>
          <p:cNvSpPr txBox="1"/>
          <p:nvPr/>
        </p:nvSpPr>
        <p:spPr>
          <a:xfrm>
            <a:off x="216000" y="1027575"/>
            <a:ext cx="93990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Como é feito o balanceamento da árvore?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</a:pPr>
            <a:r>
              <a:rPr lang="pt-BR" sz="2600">
                <a:solidFill>
                  <a:schemeClr val="dk1"/>
                </a:solidFill>
              </a:rPr>
              <a:t>Após inserir um nó, verifica-se se um nó encontra-se desbalanceado. Se estiver, então corrige-se a árvore por meio das </a:t>
            </a:r>
            <a:r>
              <a:rPr b="1" lang="pt-BR" sz="2600">
                <a:solidFill>
                  <a:schemeClr val="dk1"/>
                </a:solidFill>
              </a:rPr>
              <a:t>rotações</a:t>
            </a:r>
            <a:endParaRPr b="1"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3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Árvore AVL - Inserção com Rotação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63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63" name="Google Shape;563;p63"/>
          <p:cNvSpPr txBox="1"/>
          <p:nvPr/>
        </p:nvSpPr>
        <p:spPr>
          <a:xfrm>
            <a:off x="216000" y="1027575"/>
            <a:ext cx="93990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pt-BR" sz="2600">
                <a:solidFill>
                  <a:schemeClr val="dk1"/>
                </a:solidFill>
              </a:rPr>
              <a:t>Considere a inserção abaixo:</a:t>
            </a:r>
            <a:endParaRPr b="1" sz="2600">
              <a:solidFill>
                <a:schemeClr val="dk1"/>
              </a:solidFill>
            </a:endParaRPr>
          </a:p>
        </p:txBody>
      </p:sp>
      <p:pic>
        <p:nvPicPr>
          <p:cNvPr id="564" name="Google Shape;56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704" y="1850025"/>
            <a:ext cx="3580775" cy="29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63"/>
          <p:cNvSpPr/>
          <p:nvPr/>
        </p:nvSpPr>
        <p:spPr>
          <a:xfrm>
            <a:off x="4059575" y="3039400"/>
            <a:ext cx="1811100" cy="104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6" name="Google Shape;56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0775" y="1882100"/>
            <a:ext cx="3580775" cy="3337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4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Árvore AVL - Inserção com Rotação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64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73" name="Google Shape;573;p64"/>
          <p:cNvSpPr txBox="1"/>
          <p:nvPr/>
        </p:nvSpPr>
        <p:spPr>
          <a:xfrm>
            <a:off x="216000" y="1027575"/>
            <a:ext cx="93990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pt-BR" sz="2600">
                <a:solidFill>
                  <a:schemeClr val="dk1"/>
                </a:solidFill>
              </a:rPr>
              <a:t>Considere a inserção abaixo:</a:t>
            </a:r>
            <a:endParaRPr b="1" sz="2600">
              <a:solidFill>
                <a:schemeClr val="dk1"/>
              </a:solidFill>
            </a:endParaRPr>
          </a:p>
        </p:txBody>
      </p:sp>
      <p:pic>
        <p:nvPicPr>
          <p:cNvPr id="574" name="Google Shape;57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704" y="1850025"/>
            <a:ext cx="3580775" cy="29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64"/>
          <p:cNvSpPr/>
          <p:nvPr/>
        </p:nvSpPr>
        <p:spPr>
          <a:xfrm>
            <a:off x="4059575" y="3039400"/>
            <a:ext cx="1811100" cy="104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6" name="Google Shape;576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0775" y="1882100"/>
            <a:ext cx="3580775" cy="3337636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64"/>
          <p:cNvSpPr txBox="1"/>
          <p:nvPr/>
        </p:nvSpPr>
        <p:spPr>
          <a:xfrm>
            <a:off x="152400" y="4495800"/>
            <a:ext cx="9258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Há desbalanceamento nesse exemplo?</a:t>
            </a:r>
            <a:endParaRPr b="1"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5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Árvore AVL - Inserção com Rotação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65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84" name="Google Shape;584;p65"/>
          <p:cNvSpPr txBox="1"/>
          <p:nvPr/>
        </p:nvSpPr>
        <p:spPr>
          <a:xfrm>
            <a:off x="216000" y="1027575"/>
            <a:ext cx="93990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pt-BR" sz="2600">
                <a:solidFill>
                  <a:schemeClr val="dk1"/>
                </a:solidFill>
              </a:rPr>
              <a:t>Sim! O nó 6 encontra-se desregulado</a:t>
            </a:r>
            <a:endParaRPr b="1" sz="2600">
              <a:solidFill>
                <a:schemeClr val="dk1"/>
              </a:solidFill>
            </a:endParaRPr>
          </a:p>
        </p:txBody>
      </p:sp>
      <p:sp>
        <p:nvSpPr>
          <p:cNvPr id="585" name="Google Shape;585;p65"/>
          <p:cNvSpPr txBox="1"/>
          <p:nvPr/>
        </p:nvSpPr>
        <p:spPr>
          <a:xfrm>
            <a:off x="152400" y="4495800"/>
            <a:ext cx="9258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Vamos corrigir esse nó</a:t>
            </a:r>
            <a:endParaRPr b="1" sz="2600">
              <a:solidFill>
                <a:schemeClr val="dk1"/>
              </a:solidFill>
            </a:endParaRPr>
          </a:p>
        </p:txBody>
      </p:sp>
      <p:pic>
        <p:nvPicPr>
          <p:cNvPr id="586" name="Google Shape;58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000" y="2068900"/>
            <a:ext cx="3569263" cy="332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Pesquisa Sequencial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9" name="Google Shape;7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000" y="1034675"/>
            <a:ext cx="9477325" cy="485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6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92" name="Google Shape;592;p66"/>
          <p:cNvSpPr/>
          <p:nvPr/>
        </p:nvSpPr>
        <p:spPr>
          <a:xfrm>
            <a:off x="2922642" y="5514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593" name="Google Shape;593;p66"/>
          <p:cNvSpPr/>
          <p:nvPr/>
        </p:nvSpPr>
        <p:spPr>
          <a:xfrm>
            <a:off x="2130808" y="1332659"/>
            <a:ext cx="707400" cy="650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6</a:t>
            </a:r>
            <a:endParaRPr sz="2000"/>
          </a:p>
        </p:txBody>
      </p:sp>
      <p:cxnSp>
        <p:nvCxnSpPr>
          <p:cNvPr id="594" name="Google Shape;594;p66"/>
          <p:cNvCxnSpPr>
            <a:stCxn id="593" idx="3"/>
          </p:cNvCxnSpPr>
          <p:nvPr/>
        </p:nvCxnSpPr>
        <p:spPr>
          <a:xfrm flipH="1">
            <a:off x="1921505" y="1887810"/>
            <a:ext cx="312900" cy="520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5" name="Google Shape;595;p66"/>
          <p:cNvCxnSpPr>
            <a:stCxn id="592" idx="3"/>
            <a:endCxn id="593" idx="7"/>
          </p:cNvCxnSpPr>
          <p:nvPr/>
        </p:nvCxnSpPr>
        <p:spPr>
          <a:xfrm flipH="1">
            <a:off x="2734638" y="1106576"/>
            <a:ext cx="291600" cy="321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6" name="Google Shape;596;p66"/>
          <p:cNvSpPr/>
          <p:nvPr/>
        </p:nvSpPr>
        <p:spPr>
          <a:xfrm>
            <a:off x="1576525" y="2348263"/>
            <a:ext cx="707400" cy="6504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3</a:t>
            </a:r>
            <a:endParaRPr sz="2000"/>
          </a:p>
        </p:txBody>
      </p:sp>
      <p:sp>
        <p:nvSpPr>
          <p:cNvPr id="597" name="Google Shape;597;p66"/>
          <p:cNvSpPr/>
          <p:nvPr/>
        </p:nvSpPr>
        <p:spPr>
          <a:xfrm>
            <a:off x="2764275" y="2348263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7</a:t>
            </a:r>
            <a:endParaRPr sz="2000"/>
          </a:p>
        </p:txBody>
      </p:sp>
      <p:cxnSp>
        <p:nvCxnSpPr>
          <p:cNvPr id="598" name="Google Shape;598;p66"/>
          <p:cNvCxnSpPr>
            <a:stCxn id="593" idx="5"/>
            <a:endCxn id="597" idx="0"/>
          </p:cNvCxnSpPr>
          <p:nvPr/>
        </p:nvCxnSpPr>
        <p:spPr>
          <a:xfrm>
            <a:off x="2734612" y="1887810"/>
            <a:ext cx="383400" cy="46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9" name="Google Shape;599;p66"/>
          <p:cNvSpPr/>
          <p:nvPr/>
        </p:nvSpPr>
        <p:spPr>
          <a:xfrm>
            <a:off x="863875" y="3285744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2</a:t>
            </a:r>
            <a:endParaRPr sz="2000"/>
          </a:p>
        </p:txBody>
      </p:sp>
      <p:sp>
        <p:nvSpPr>
          <p:cNvPr id="600" name="Google Shape;600;p66"/>
          <p:cNvSpPr/>
          <p:nvPr/>
        </p:nvSpPr>
        <p:spPr>
          <a:xfrm>
            <a:off x="2130808" y="3285744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4</a:t>
            </a:r>
            <a:endParaRPr sz="2000"/>
          </a:p>
        </p:txBody>
      </p:sp>
      <p:sp>
        <p:nvSpPr>
          <p:cNvPr id="601" name="Google Shape;601;p66"/>
          <p:cNvSpPr/>
          <p:nvPr/>
        </p:nvSpPr>
        <p:spPr>
          <a:xfrm>
            <a:off x="151225" y="42232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1</a:t>
            </a:r>
            <a:endParaRPr sz="2000"/>
          </a:p>
        </p:txBody>
      </p:sp>
      <p:sp>
        <p:nvSpPr>
          <p:cNvPr id="602" name="Google Shape;602;p66"/>
          <p:cNvSpPr/>
          <p:nvPr/>
        </p:nvSpPr>
        <p:spPr>
          <a:xfrm>
            <a:off x="3630042" y="1182686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15</a:t>
            </a:r>
            <a:endParaRPr sz="2000"/>
          </a:p>
        </p:txBody>
      </p:sp>
      <p:sp>
        <p:nvSpPr>
          <p:cNvPr id="603" name="Google Shape;603;p66"/>
          <p:cNvSpPr/>
          <p:nvPr/>
        </p:nvSpPr>
        <p:spPr>
          <a:xfrm>
            <a:off x="4143209" y="2041540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17</a:t>
            </a:r>
            <a:endParaRPr sz="2000"/>
          </a:p>
        </p:txBody>
      </p:sp>
      <p:cxnSp>
        <p:nvCxnSpPr>
          <p:cNvPr id="604" name="Google Shape;604;p66"/>
          <p:cNvCxnSpPr>
            <a:stCxn id="592" idx="5"/>
            <a:endCxn id="602" idx="1"/>
          </p:cNvCxnSpPr>
          <p:nvPr/>
        </p:nvCxnSpPr>
        <p:spPr>
          <a:xfrm>
            <a:off x="3526445" y="1106576"/>
            <a:ext cx="207300" cy="171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5" name="Google Shape;605;p66"/>
          <p:cNvCxnSpPr>
            <a:stCxn id="602" idx="5"/>
            <a:endCxn id="603" idx="0"/>
          </p:cNvCxnSpPr>
          <p:nvPr/>
        </p:nvCxnSpPr>
        <p:spPr>
          <a:xfrm>
            <a:off x="4233846" y="1737837"/>
            <a:ext cx="263100" cy="303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6" name="Google Shape;606;p66"/>
          <p:cNvCxnSpPr>
            <a:stCxn id="596" idx="3"/>
            <a:endCxn id="599" idx="7"/>
          </p:cNvCxnSpPr>
          <p:nvPr/>
        </p:nvCxnSpPr>
        <p:spPr>
          <a:xfrm flipH="1">
            <a:off x="1467721" y="2903414"/>
            <a:ext cx="212400" cy="477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7" name="Google Shape;607;p66"/>
          <p:cNvCxnSpPr>
            <a:endCxn id="600" idx="0"/>
          </p:cNvCxnSpPr>
          <p:nvPr/>
        </p:nvCxnSpPr>
        <p:spPr>
          <a:xfrm>
            <a:off x="2180608" y="2902644"/>
            <a:ext cx="303900" cy="383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8" name="Google Shape;608;p66"/>
          <p:cNvCxnSpPr>
            <a:stCxn id="599" idx="3"/>
            <a:endCxn id="601" idx="7"/>
          </p:cNvCxnSpPr>
          <p:nvPr/>
        </p:nvCxnSpPr>
        <p:spPr>
          <a:xfrm flipH="1">
            <a:off x="755071" y="3840895"/>
            <a:ext cx="212400" cy="477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9" name="Google Shape;609;p66"/>
          <p:cNvSpPr/>
          <p:nvPr/>
        </p:nvSpPr>
        <p:spPr>
          <a:xfrm>
            <a:off x="7875642" y="7038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610" name="Google Shape;610;p66"/>
          <p:cNvSpPr/>
          <p:nvPr/>
        </p:nvSpPr>
        <p:spPr>
          <a:xfrm>
            <a:off x="7151158" y="1433884"/>
            <a:ext cx="707400" cy="650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6</a:t>
            </a:r>
            <a:endParaRPr sz="2000"/>
          </a:p>
        </p:txBody>
      </p:sp>
      <p:sp>
        <p:nvSpPr>
          <p:cNvPr id="611" name="Google Shape;611;p66"/>
          <p:cNvSpPr/>
          <p:nvPr/>
        </p:nvSpPr>
        <p:spPr>
          <a:xfrm>
            <a:off x="6524275" y="2380488"/>
            <a:ext cx="707400" cy="6504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3</a:t>
            </a:r>
            <a:endParaRPr sz="2000"/>
          </a:p>
        </p:txBody>
      </p:sp>
      <p:sp>
        <p:nvSpPr>
          <p:cNvPr id="612" name="Google Shape;612;p66"/>
          <p:cNvSpPr/>
          <p:nvPr/>
        </p:nvSpPr>
        <p:spPr>
          <a:xfrm>
            <a:off x="7717450" y="2417988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7</a:t>
            </a:r>
            <a:endParaRPr sz="2000"/>
          </a:p>
        </p:txBody>
      </p:sp>
      <p:cxnSp>
        <p:nvCxnSpPr>
          <p:cNvPr id="613" name="Google Shape;613;p66"/>
          <p:cNvCxnSpPr>
            <a:stCxn id="610" idx="5"/>
            <a:endCxn id="612" idx="0"/>
          </p:cNvCxnSpPr>
          <p:nvPr/>
        </p:nvCxnSpPr>
        <p:spPr>
          <a:xfrm>
            <a:off x="7754962" y="1989035"/>
            <a:ext cx="316200" cy="429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4" name="Google Shape;614;p66"/>
          <p:cNvSpPr/>
          <p:nvPr/>
        </p:nvSpPr>
        <p:spPr>
          <a:xfrm>
            <a:off x="5816875" y="3438144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2</a:t>
            </a:r>
            <a:endParaRPr sz="2000"/>
          </a:p>
        </p:txBody>
      </p:sp>
      <p:sp>
        <p:nvSpPr>
          <p:cNvPr id="615" name="Google Shape;615;p66"/>
          <p:cNvSpPr/>
          <p:nvPr/>
        </p:nvSpPr>
        <p:spPr>
          <a:xfrm>
            <a:off x="7083808" y="3438144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4</a:t>
            </a:r>
            <a:endParaRPr sz="2000"/>
          </a:p>
        </p:txBody>
      </p:sp>
      <p:sp>
        <p:nvSpPr>
          <p:cNvPr id="616" name="Google Shape;616;p66"/>
          <p:cNvSpPr/>
          <p:nvPr/>
        </p:nvSpPr>
        <p:spPr>
          <a:xfrm>
            <a:off x="5104225" y="43756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1</a:t>
            </a:r>
            <a:endParaRPr sz="2000"/>
          </a:p>
        </p:txBody>
      </p:sp>
      <p:sp>
        <p:nvSpPr>
          <p:cNvPr id="617" name="Google Shape;617;p66"/>
          <p:cNvSpPr/>
          <p:nvPr/>
        </p:nvSpPr>
        <p:spPr>
          <a:xfrm>
            <a:off x="8583042" y="1335086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15</a:t>
            </a:r>
            <a:endParaRPr sz="2000"/>
          </a:p>
        </p:txBody>
      </p:sp>
      <p:sp>
        <p:nvSpPr>
          <p:cNvPr id="618" name="Google Shape;618;p66"/>
          <p:cNvSpPr/>
          <p:nvPr/>
        </p:nvSpPr>
        <p:spPr>
          <a:xfrm>
            <a:off x="9096209" y="2193940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17</a:t>
            </a:r>
            <a:endParaRPr sz="2000"/>
          </a:p>
        </p:txBody>
      </p:sp>
      <p:cxnSp>
        <p:nvCxnSpPr>
          <p:cNvPr id="619" name="Google Shape;619;p66"/>
          <p:cNvCxnSpPr>
            <a:stCxn id="609" idx="5"/>
            <a:endCxn id="617" idx="1"/>
          </p:cNvCxnSpPr>
          <p:nvPr/>
        </p:nvCxnSpPr>
        <p:spPr>
          <a:xfrm>
            <a:off x="8479445" y="1258976"/>
            <a:ext cx="207300" cy="171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0" name="Google Shape;620;p66"/>
          <p:cNvCxnSpPr>
            <a:stCxn id="617" idx="5"/>
            <a:endCxn id="618" idx="0"/>
          </p:cNvCxnSpPr>
          <p:nvPr/>
        </p:nvCxnSpPr>
        <p:spPr>
          <a:xfrm>
            <a:off x="9186846" y="1890237"/>
            <a:ext cx="263100" cy="303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1" name="Google Shape;621;p66"/>
          <p:cNvCxnSpPr>
            <a:stCxn id="614" idx="3"/>
            <a:endCxn id="616" idx="7"/>
          </p:cNvCxnSpPr>
          <p:nvPr/>
        </p:nvCxnSpPr>
        <p:spPr>
          <a:xfrm flipH="1">
            <a:off x="5708071" y="3993295"/>
            <a:ext cx="212400" cy="477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2" name="Google Shape;622;p66"/>
          <p:cNvSpPr txBox="1"/>
          <p:nvPr/>
        </p:nvSpPr>
        <p:spPr>
          <a:xfrm>
            <a:off x="0" y="4495800"/>
            <a:ext cx="9290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O nó desbalanceado e seu filho da esquerda “invertem” os papéis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</a:pPr>
            <a:r>
              <a:rPr lang="pt-BR" sz="2600">
                <a:solidFill>
                  <a:schemeClr val="dk1"/>
                </a:solidFill>
              </a:rPr>
              <a:t>Primeiro “desconectamos” o ponteiro da esquerda do nó 10</a:t>
            </a:r>
            <a:endParaRPr sz="2600">
              <a:solidFill>
                <a:schemeClr val="dk1"/>
              </a:solidFill>
            </a:endParaRPr>
          </a:p>
        </p:txBody>
      </p:sp>
      <p:cxnSp>
        <p:nvCxnSpPr>
          <p:cNvPr id="623" name="Google Shape;623;p66"/>
          <p:cNvCxnSpPr/>
          <p:nvPr/>
        </p:nvCxnSpPr>
        <p:spPr>
          <a:xfrm flipH="1">
            <a:off x="7026895" y="2040098"/>
            <a:ext cx="312900" cy="520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4" name="Google Shape;624;p66"/>
          <p:cNvCxnSpPr/>
          <p:nvPr/>
        </p:nvCxnSpPr>
        <p:spPr>
          <a:xfrm flipH="1">
            <a:off x="6417295" y="2954498"/>
            <a:ext cx="312900" cy="520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5" name="Google Shape;625;p66"/>
          <p:cNvCxnSpPr/>
          <p:nvPr/>
        </p:nvCxnSpPr>
        <p:spPr>
          <a:xfrm>
            <a:off x="7057204" y="3055071"/>
            <a:ext cx="303900" cy="383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7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31" name="Google Shape;631;p67"/>
          <p:cNvSpPr/>
          <p:nvPr/>
        </p:nvSpPr>
        <p:spPr>
          <a:xfrm>
            <a:off x="2922642" y="5514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632" name="Google Shape;632;p67"/>
          <p:cNvSpPr/>
          <p:nvPr/>
        </p:nvSpPr>
        <p:spPr>
          <a:xfrm>
            <a:off x="2130808" y="1332659"/>
            <a:ext cx="707400" cy="650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6</a:t>
            </a:r>
            <a:endParaRPr sz="2000"/>
          </a:p>
        </p:txBody>
      </p:sp>
      <p:cxnSp>
        <p:nvCxnSpPr>
          <p:cNvPr id="633" name="Google Shape;633;p67"/>
          <p:cNvCxnSpPr>
            <a:stCxn id="632" idx="3"/>
          </p:cNvCxnSpPr>
          <p:nvPr/>
        </p:nvCxnSpPr>
        <p:spPr>
          <a:xfrm flipH="1">
            <a:off x="1921505" y="1887810"/>
            <a:ext cx="312900" cy="520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4" name="Google Shape;634;p67"/>
          <p:cNvSpPr/>
          <p:nvPr/>
        </p:nvSpPr>
        <p:spPr>
          <a:xfrm>
            <a:off x="1576525" y="2348263"/>
            <a:ext cx="707400" cy="6504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3</a:t>
            </a:r>
            <a:endParaRPr sz="2000"/>
          </a:p>
        </p:txBody>
      </p:sp>
      <p:sp>
        <p:nvSpPr>
          <p:cNvPr id="635" name="Google Shape;635;p67"/>
          <p:cNvSpPr/>
          <p:nvPr/>
        </p:nvSpPr>
        <p:spPr>
          <a:xfrm>
            <a:off x="2764275" y="2348263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7</a:t>
            </a:r>
            <a:endParaRPr sz="2000"/>
          </a:p>
        </p:txBody>
      </p:sp>
      <p:cxnSp>
        <p:nvCxnSpPr>
          <p:cNvPr id="636" name="Google Shape;636;p67"/>
          <p:cNvCxnSpPr>
            <a:stCxn id="632" idx="5"/>
            <a:endCxn id="635" idx="0"/>
          </p:cNvCxnSpPr>
          <p:nvPr/>
        </p:nvCxnSpPr>
        <p:spPr>
          <a:xfrm>
            <a:off x="2734612" y="1887810"/>
            <a:ext cx="383400" cy="46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7" name="Google Shape;637;p67"/>
          <p:cNvSpPr/>
          <p:nvPr/>
        </p:nvSpPr>
        <p:spPr>
          <a:xfrm>
            <a:off x="863875" y="3285744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2</a:t>
            </a:r>
            <a:endParaRPr sz="2000"/>
          </a:p>
        </p:txBody>
      </p:sp>
      <p:sp>
        <p:nvSpPr>
          <p:cNvPr id="638" name="Google Shape;638;p67"/>
          <p:cNvSpPr/>
          <p:nvPr/>
        </p:nvSpPr>
        <p:spPr>
          <a:xfrm>
            <a:off x="2130808" y="3285744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4</a:t>
            </a:r>
            <a:endParaRPr sz="2000"/>
          </a:p>
        </p:txBody>
      </p:sp>
      <p:sp>
        <p:nvSpPr>
          <p:cNvPr id="639" name="Google Shape;639;p67"/>
          <p:cNvSpPr/>
          <p:nvPr/>
        </p:nvSpPr>
        <p:spPr>
          <a:xfrm>
            <a:off x="151225" y="42232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1</a:t>
            </a:r>
            <a:endParaRPr sz="2000"/>
          </a:p>
        </p:txBody>
      </p:sp>
      <p:sp>
        <p:nvSpPr>
          <p:cNvPr id="640" name="Google Shape;640;p67"/>
          <p:cNvSpPr/>
          <p:nvPr/>
        </p:nvSpPr>
        <p:spPr>
          <a:xfrm>
            <a:off x="3630042" y="1182686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15</a:t>
            </a:r>
            <a:endParaRPr sz="2000"/>
          </a:p>
        </p:txBody>
      </p:sp>
      <p:sp>
        <p:nvSpPr>
          <p:cNvPr id="641" name="Google Shape;641;p67"/>
          <p:cNvSpPr/>
          <p:nvPr/>
        </p:nvSpPr>
        <p:spPr>
          <a:xfrm>
            <a:off x="4143209" y="2041540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17</a:t>
            </a:r>
            <a:endParaRPr sz="2000"/>
          </a:p>
        </p:txBody>
      </p:sp>
      <p:cxnSp>
        <p:nvCxnSpPr>
          <p:cNvPr id="642" name="Google Shape;642;p67"/>
          <p:cNvCxnSpPr>
            <a:stCxn id="631" idx="5"/>
            <a:endCxn id="640" idx="1"/>
          </p:cNvCxnSpPr>
          <p:nvPr/>
        </p:nvCxnSpPr>
        <p:spPr>
          <a:xfrm>
            <a:off x="3526445" y="1106576"/>
            <a:ext cx="207300" cy="171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3" name="Google Shape;643;p67"/>
          <p:cNvCxnSpPr>
            <a:stCxn id="640" idx="5"/>
            <a:endCxn id="641" idx="0"/>
          </p:cNvCxnSpPr>
          <p:nvPr/>
        </p:nvCxnSpPr>
        <p:spPr>
          <a:xfrm>
            <a:off x="4233846" y="1737837"/>
            <a:ext cx="263100" cy="303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4" name="Google Shape;644;p67"/>
          <p:cNvCxnSpPr>
            <a:stCxn id="634" idx="3"/>
            <a:endCxn id="637" idx="7"/>
          </p:cNvCxnSpPr>
          <p:nvPr/>
        </p:nvCxnSpPr>
        <p:spPr>
          <a:xfrm flipH="1">
            <a:off x="1467721" y="2903414"/>
            <a:ext cx="212400" cy="477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5" name="Google Shape;645;p67"/>
          <p:cNvCxnSpPr>
            <a:endCxn id="638" idx="0"/>
          </p:cNvCxnSpPr>
          <p:nvPr/>
        </p:nvCxnSpPr>
        <p:spPr>
          <a:xfrm>
            <a:off x="2180608" y="2902644"/>
            <a:ext cx="303900" cy="383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6" name="Google Shape;646;p67"/>
          <p:cNvCxnSpPr>
            <a:stCxn id="637" idx="3"/>
            <a:endCxn id="639" idx="7"/>
          </p:cNvCxnSpPr>
          <p:nvPr/>
        </p:nvCxnSpPr>
        <p:spPr>
          <a:xfrm flipH="1">
            <a:off x="755071" y="3840895"/>
            <a:ext cx="212400" cy="477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7" name="Google Shape;647;p67"/>
          <p:cNvSpPr/>
          <p:nvPr/>
        </p:nvSpPr>
        <p:spPr>
          <a:xfrm>
            <a:off x="7875642" y="7038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648" name="Google Shape;648;p67"/>
          <p:cNvSpPr/>
          <p:nvPr/>
        </p:nvSpPr>
        <p:spPr>
          <a:xfrm>
            <a:off x="7549609" y="2043484"/>
            <a:ext cx="707400" cy="650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6</a:t>
            </a:r>
            <a:endParaRPr sz="2000"/>
          </a:p>
        </p:txBody>
      </p:sp>
      <p:sp>
        <p:nvSpPr>
          <p:cNvPr id="649" name="Google Shape;649;p67"/>
          <p:cNvSpPr/>
          <p:nvPr/>
        </p:nvSpPr>
        <p:spPr>
          <a:xfrm>
            <a:off x="6524275" y="2380488"/>
            <a:ext cx="707400" cy="6504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3</a:t>
            </a:r>
            <a:endParaRPr sz="2000"/>
          </a:p>
        </p:txBody>
      </p:sp>
      <p:sp>
        <p:nvSpPr>
          <p:cNvPr id="650" name="Google Shape;650;p67"/>
          <p:cNvSpPr/>
          <p:nvPr/>
        </p:nvSpPr>
        <p:spPr>
          <a:xfrm>
            <a:off x="8403250" y="3332388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7</a:t>
            </a:r>
            <a:endParaRPr sz="2000"/>
          </a:p>
        </p:txBody>
      </p:sp>
      <p:cxnSp>
        <p:nvCxnSpPr>
          <p:cNvPr id="651" name="Google Shape;651;p67"/>
          <p:cNvCxnSpPr>
            <a:stCxn id="648" idx="5"/>
            <a:endCxn id="650" idx="0"/>
          </p:cNvCxnSpPr>
          <p:nvPr/>
        </p:nvCxnSpPr>
        <p:spPr>
          <a:xfrm>
            <a:off x="8153412" y="2598635"/>
            <a:ext cx="603600" cy="733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2" name="Google Shape;652;p67"/>
          <p:cNvSpPr/>
          <p:nvPr/>
        </p:nvSpPr>
        <p:spPr>
          <a:xfrm>
            <a:off x="5816875" y="3438144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2</a:t>
            </a:r>
            <a:endParaRPr sz="2000"/>
          </a:p>
        </p:txBody>
      </p:sp>
      <p:sp>
        <p:nvSpPr>
          <p:cNvPr id="653" name="Google Shape;653;p67"/>
          <p:cNvSpPr/>
          <p:nvPr/>
        </p:nvSpPr>
        <p:spPr>
          <a:xfrm>
            <a:off x="7083808" y="3438144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4</a:t>
            </a:r>
            <a:endParaRPr sz="2000"/>
          </a:p>
        </p:txBody>
      </p:sp>
      <p:sp>
        <p:nvSpPr>
          <p:cNvPr id="654" name="Google Shape;654;p67"/>
          <p:cNvSpPr/>
          <p:nvPr/>
        </p:nvSpPr>
        <p:spPr>
          <a:xfrm>
            <a:off x="5104225" y="43756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1</a:t>
            </a:r>
            <a:endParaRPr sz="2000"/>
          </a:p>
        </p:txBody>
      </p:sp>
      <p:sp>
        <p:nvSpPr>
          <p:cNvPr id="655" name="Google Shape;655;p67"/>
          <p:cNvSpPr/>
          <p:nvPr/>
        </p:nvSpPr>
        <p:spPr>
          <a:xfrm>
            <a:off x="8583042" y="1335086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15</a:t>
            </a:r>
            <a:endParaRPr sz="2000"/>
          </a:p>
        </p:txBody>
      </p:sp>
      <p:sp>
        <p:nvSpPr>
          <p:cNvPr id="656" name="Google Shape;656;p67"/>
          <p:cNvSpPr/>
          <p:nvPr/>
        </p:nvSpPr>
        <p:spPr>
          <a:xfrm>
            <a:off x="9096209" y="2193940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17</a:t>
            </a:r>
            <a:endParaRPr sz="2000"/>
          </a:p>
        </p:txBody>
      </p:sp>
      <p:cxnSp>
        <p:nvCxnSpPr>
          <p:cNvPr id="657" name="Google Shape;657;p67"/>
          <p:cNvCxnSpPr>
            <a:stCxn id="647" idx="5"/>
            <a:endCxn id="655" idx="1"/>
          </p:cNvCxnSpPr>
          <p:nvPr/>
        </p:nvCxnSpPr>
        <p:spPr>
          <a:xfrm>
            <a:off x="8479445" y="1258976"/>
            <a:ext cx="207300" cy="171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8" name="Google Shape;658;p67"/>
          <p:cNvCxnSpPr>
            <a:stCxn id="655" idx="5"/>
            <a:endCxn id="656" idx="0"/>
          </p:cNvCxnSpPr>
          <p:nvPr/>
        </p:nvCxnSpPr>
        <p:spPr>
          <a:xfrm>
            <a:off x="9186846" y="1890237"/>
            <a:ext cx="263100" cy="303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9" name="Google Shape;659;p67"/>
          <p:cNvCxnSpPr>
            <a:stCxn id="652" idx="3"/>
            <a:endCxn id="654" idx="7"/>
          </p:cNvCxnSpPr>
          <p:nvPr/>
        </p:nvCxnSpPr>
        <p:spPr>
          <a:xfrm flipH="1">
            <a:off x="5708071" y="3993295"/>
            <a:ext cx="212400" cy="477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0" name="Google Shape;660;p67"/>
          <p:cNvSpPr txBox="1"/>
          <p:nvPr/>
        </p:nvSpPr>
        <p:spPr>
          <a:xfrm>
            <a:off x="0" y="4495800"/>
            <a:ext cx="9290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O nó desbalanceado e seu filho da esquerda “invertem” os papéis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</a:pPr>
            <a:r>
              <a:rPr lang="pt-BR" sz="2600">
                <a:solidFill>
                  <a:schemeClr val="dk1"/>
                </a:solidFill>
              </a:rPr>
              <a:t>A seguir, o nó 10 passa a ser “pai” do nó 3 pela esquerda</a:t>
            </a:r>
            <a:endParaRPr sz="2600">
              <a:solidFill>
                <a:schemeClr val="dk1"/>
              </a:solidFill>
            </a:endParaRPr>
          </a:p>
        </p:txBody>
      </p:sp>
      <p:cxnSp>
        <p:nvCxnSpPr>
          <p:cNvPr id="661" name="Google Shape;661;p67"/>
          <p:cNvCxnSpPr>
            <a:endCxn id="649" idx="6"/>
          </p:cNvCxnSpPr>
          <p:nvPr/>
        </p:nvCxnSpPr>
        <p:spPr>
          <a:xfrm flipH="1">
            <a:off x="7231675" y="2649588"/>
            <a:ext cx="489000" cy="56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2" name="Google Shape;662;p67"/>
          <p:cNvCxnSpPr/>
          <p:nvPr/>
        </p:nvCxnSpPr>
        <p:spPr>
          <a:xfrm flipH="1">
            <a:off x="6417295" y="2954498"/>
            <a:ext cx="312900" cy="520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3" name="Google Shape;663;p67"/>
          <p:cNvCxnSpPr/>
          <p:nvPr/>
        </p:nvCxnSpPr>
        <p:spPr>
          <a:xfrm>
            <a:off x="7057204" y="3055071"/>
            <a:ext cx="303900" cy="383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4" name="Google Shape;664;p67"/>
          <p:cNvCxnSpPr>
            <a:endCxn id="649" idx="0"/>
          </p:cNvCxnSpPr>
          <p:nvPr/>
        </p:nvCxnSpPr>
        <p:spPr>
          <a:xfrm flipH="1">
            <a:off x="6877975" y="1259088"/>
            <a:ext cx="1101300" cy="1121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68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70" name="Google Shape;670;p68"/>
          <p:cNvSpPr/>
          <p:nvPr/>
        </p:nvSpPr>
        <p:spPr>
          <a:xfrm>
            <a:off x="2922642" y="5514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671" name="Google Shape;671;p68"/>
          <p:cNvSpPr/>
          <p:nvPr/>
        </p:nvSpPr>
        <p:spPr>
          <a:xfrm>
            <a:off x="2892808" y="2170859"/>
            <a:ext cx="707400" cy="650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6</a:t>
            </a:r>
            <a:endParaRPr sz="2000"/>
          </a:p>
        </p:txBody>
      </p:sp>
      <p:cxnSp>
        <p:nvCxnSpPr>
          <p:cNvPr id="672" name="Google Shape;672;p68"/>
          <p:cNvCxnSpPr>
            <a:stCxn id="671" idx="3"/>
            <a:endCxn id="673" idx="6"/>
          </p:cNvCxnSpPr>
          <p:nvPr/>
        </p:nvCxnSpPr>
        <p:spPr>
          <a:xfrm rot="10800000">
            <a:off x="2664905" y="1835310"/>
            <a:ext cx="331500" cy="890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3" name="Google Shape;673;p68"/>
          <p:cNvSpPr/>
          <p:nvPr/>
        </p:nvSpPr>
        <p:spPr>
          <a:xfrm>
            <a:off x="1957525" y="1510063"/>
            <a:ext cx="707400" cy="6504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3</a:t>
            </a:r>
            <a:endParaRPr sz="2000"/>
          </a:p>
        </p:txBody>
      </p:sp>
      <p:sp>
        <p:nvSpPr>
          <p:cNvPr id="674" name="Google Shape;674;p68"/>
          <p:cNvSpPr/>
          <p:nvPr/>
        </p:nvSpPr>
        <p:spPr>
          <a:xfrm>
            <a:off x="3450075" y="3186463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7</a:t>
            </a:r>
            <a:endParaRPr sz="2000"/>
          </a:p>
        </p:txBody>
      </p:sp>
      <p:cxnSp>
        <p:nvCxnSpPr>
          <p:cNvPr id="675" name="Google Shape;675;p68"/>
          <p:cNvCxnSpPr>
            <a:stCxn id="671" idx="5"/>
            <a:endCxn id="674" idx="0"/>
          </p:cNvCxnSpPr>
          <p:nvPr/>
        </p:nvCxnSpPr>
        <p:spPr>
          <a:xfrm>
            <a:off x="3496612" y="2726010"/>
            <a:ext cx="307200" cy="46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6" name="Google Shape;676;p68"/>
          <p:cNvSpPr/>
          <p:nvPr/>
        </p:nvSpPr>
        <p:spPr>
          <a:xfrm>
            <a:off x="863875" y="3285744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2</a:t>
            </a:r>
            <a:endParaRPr sz="2000"/>
          </a:p>
        </p:txBody>
      </p:sp>
      <p:sp>
        <p:nvSpPr>
          <p:cNvPr id="677" name="Google Shape;677;p68"/>
          <p:cNvSpPr/>
          <p:nvPr/>
        </p:nvSpPr>
        <p:spPr>
          <a:xfrm>
            <a:off x="2130808" y="3285744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4</a:t>
            </a:r>
            <a:endParaRPr sz="2000"/>
          </a:p>
        </p:txBody>
      </p:sp>
      <p:sp>
        <p:nvSpPr>
          <p:cNvPr id="678" name="Google Shape;678;p68"/>
          <p:cNvSpPr/>
          <p:nvPr/>
        </p:nvSpPr>
        <p:spPr>
          <a:xfrm>
            <a:off x="151225" y="42232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1</a:t>
            </a:r>
            <a:endParaRPr sz="2000"/>
          </a:p>
        </p:txBody>
      </p:sp>
      <p:sp>
        <p:nvSpPr>
          <p:cNvPr id="679" name="Google Shape;679;p68"/>
          <p:cNvSpPr/>
          <p:nvPr/>
        </p:nvSpPr>
        <p:spPr>
          <a:xfrm>
            <a:off x="3630042" y="1182686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15</a:t>
            </a:r>
            <a:endParaRPr sz="2000"/>
          </a:p>
        </p:txBody>
      </p:sp>
      <p:sp>
        <p:nvSpPr>
          <p:cNvPr id="680" name="Google Shape;680;p68"/>
          <p:cNvSpPr/>
          <p:nvPr/>
        </p:nvSpPr>
        <p:spPr>
          <a:xfrm>
            <a:off x="4143209" y="2041540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17</a:t>
            </a:r>
            <a:endParaRPr sz="2000"/>
          </a:p>
        </p:txBody>
      </p:sp>
      <p:cxnSp>
        <p:nvCxnSpPr>
          <p:cNvPr id="681" name="Google Shape;681;p68"/>
          <p:cNvCxnSpPr>
            <a:stCxn id="670" idx="5"/>
            <a:endCxn id="679" idx="1"/>
          </p:cNvCxnSpPr>
          <p:nvPr/>
        </p:nvCxnSpPr>
        <p:spPr>
          <a:xfrm>
            <a:off x="3526445" y="1106576"/>
            <a:ext cx="207300" cy="171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2" name="Google Shape;682;p68"/>
          <p:cNvCxnSpPr>
            <a:stCxn id="679" idx="5"/>
            <a:endCxn id="680" idx="0"/>
          </p:cNvCxnSpPr>
          <p:nvPr/>
        </p:nvCxnSpPr>
        <p:spPr>
          <a:xfrm>
            <a:off x="4233846" y="1737837"/>
            <a:ext cx="263100" cy="303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3" name="Google Shape;683;p68"/>
          <p:cNvCxnSpPr>
            <a:stCxn id="673" idx="3"/>
            <a:endCxn id="676" idx="7"/>
          </p:cNvCxnSpPr>
          <p:nvPr/>
        </p:nvCxnSpPr>
        <p:spPr>
          <a:xfrm flipH="1">
            <a:off x="1467721" y="2065214"/>
            <a:ext cx="593400" cy="1315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4" name="Google Shape;684;p68"/>
          <p:cNvCxnSpPr>
            <a:stCxn id="673" idx="4"/>
            <a:endCxn id="677" idx="0"/>
          </p:cNvCxnSpPr>
          <p:nvPr/>
        </p:nvCxnSpPr>
        <p:spPr>
          <a:xfrm>
            <a:off x="2311225" y="2160463"/>
            <a:ext cx="173400" cy="112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5" name="Google Shape;685;p68"/>
          <p:cNvCxnSpPr>
            <a:stCxn id="676" idx="3"/>
            <a:endCxn id="678" idx="7"/>
          </p:cNvCxnSpPr>
          <p:nvPr/>
        </p:nvCxnSpPr>
        <p:spPr>
          <a:xfrm flipH="1">
            <a:off x="755071" y="3840895"/>
            <a:ext cx="212400" cy="477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6" name="Google Shape;686;p68"/>
          <p:cNvSpPr txBox="1"/>
          <p:nvPr/>
        </p:nvSpPr>
        <p:spPr>
          <a:xfrm>
            <a:off x="0" y="4885475"/>
            <a:ext cx="9290400" cy="23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O nó desbalanceado e seu filho da esquerda “invertem” os papéis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</a:pPr>
            <a:r>
              <a:rPr lang="pt-BR" sz="2600">
                <a:solidFill>
                  <a:schemeClr val="dk1"/>
                </a:solidFill>
              </a:rPr>
              <a:t>O nó 6 deixa de ser pai do nó 3</a:t>
            </a:r>
            <a:endParaRPr sz="2600">
              <a:solidFill>
                <a:schemeClr val="dk1"/>
              </a:solidFill>
            </a:endParaRPr>
          </a:p>
        </p:txBody>
      </p:sp>
      <p:cxnSp>
        <p:nvCxnSpPr>
          <p:cNvPr id="687" name="Google Shape;687;p68"/>
          <p:cNvCxnSpPr>
            <a:stCxn id="670" idx="3"/>
            <a:endCxn id="673" idx="0"/>
          </p:cNvCxnSpPr>
          <p:nvPr/>
        </p:nvCxnSpPr>
        <p:spPr>
          <a:xfrm flipH="1">
            <a:off x="2311338" y="1106576"/>
            <a:ext cx="714900" cy="403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8" name="Google Shape;688;p68"/>
          <p:cNvSpPr/>
          <p:nvPr/>
        </p:nvSpPr>
        <p:spPr>
          <a:xfrm>
            <a:off x="7799442" y="7038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689" name="Google Shape;689;p68"/>
          <p:cNvSpPr/>
          <p:nvPr/>
        </p:nvSpPr>
        <p:spPr>
          <a:xfrm>
            <a:off x="7769608" y="2323259"/>
            <a:ext cx="707400" cy="650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6</a:t>
            </a:r>
            <a:endParaRPr sz="2000"/>
          </a:p>
        </p:txBody>
      </p:sp>
      <p:sp>
        <p:nvSpPr>
          <p:cNvPr id="690" name="Google Shape;690;p68"/>
          <p:cNvSpPr/>
          <p:nvPr/>
        </p:nvSpPr>
        <p:spPr>
          <a:xfrm>
            <a:off x="6834325" y="1662463"/>
            <a:ext cx="707400" cy="6504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3</a:t>
            </a:r>
            <a:endParaRPr sz="2000"/>
          </a:p>
        </p:txBody>
      </p:sp>
      <p:sp>
        <p:nvSpPr>
          <p:cNvPr id="691" name="Google Shape;691;p68"/>
          <p:cNvSpPr/>
          <p:nvPr/>
        </p:nvSpPr>
        <p:spPr>
          <a:xfrm>
            <a:off x="8326875" y="3338863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7</a:t>
            </a:r>
            <a:endParaRPr sz="2000"/>
          </a:p>
        </p:txBody>
      </p:sp>
      <p:cxnSp>
        <p:nvCxnSpPr>
          <p:cNvPr id="692" name="Google Shape;692;p68"/>
          <p:cNvCxnSpPr>
            <a:stCxn id="689" idx="5"/>
            <a:endCxn id="691" idx="0"/>
          </p:cNvCxnSpPr>
          <p:nvPr/>
        </p:nvCxnSpPr>
        <p:spPr>
          <a:xfrm>
            <a:off x="8373412" y="2878410"/>
            <a:ext cx="307200" cy="46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3" name="Google Shape;693;p68"/>
          <p:cNvSpPr/>
          <p:nvPr/>
        </p:nvSpPr>
        <p:spPr>
          <a:xfrm>
            <a:off x="5740675" y="3438144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2</a:t>
            </a:r>
            <a:endParaRPr sz="2000"/>
          </a:p>
        </p:txBody>
      </p:sp>
      <p:sp>
        <p:nvSpPr>
          <p:cNvPr id="694" name="Google Shape;694;p68"/>
          <p:cNvSpPr/>
          <p:nvPr/>
        </p:nvSpPr>
        <p:spPr>
          <a:xfrm>
            <a:off x="7007608" y="3438144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4</a:t>
            </a:r>
            <a:endParaRPr sz="2000"/>
          </a:p>
        </p:txBody>
      </p:sp>
      <p:sp>
        <p:nvSpPr>
          <p:cNvPr id="695" name="Google Shape;695;p68"/>
          <p:cNvSpPr/>
          <p:nvPr/>
        </p:nvSpPr>
        <p:spPr>
          <a:xfrm>
            <a:off x="5028025" y="43756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1</a:t>
            </a:r>
            <a:endParaRPr sz="2000"/>
          </a:p>
        </p:txBody>
      </p:sp>
      <p:sp>
        <p:nvSpPr>
          <p:cNvPr id="696" name="Google Shape;696;p68"/>
          <p:cNvSpPr/>
          <p:nvPr/>
        </p:nvSpPr>
        <p:spPr>
          <a:xfrm>
            <a:off x="8506842" y="1335086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15</a:t>
            </a:r>
            <a:endParaRPr sz="2000"/>
          </a:p>
        </p:txBody>
      </p:sp>
      <p:sp>
        <p:nvSpPr>
          <p:cNvPr id="697" name="Google Shape;697;p68"/>
          <p:cNvSpPr/>
          <p:nvPr/>
        </p:nvSpPr>
        <p:spPr>
          <a:xfrm>
            <a:off x="9020009" y="2193940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17</a:t>
            </a:r>
            <a:endParaRPr sz="2000"/>
          </a:p>
        </p:txBody>
      </p:sp>
      <p:cxnSp>
        <p:nvCxnSpPr>
          <p:cNvPr id="698" name="Google Shape;698;p68"/>
          <p:cNvCxnSpPr>
            <a:stCxn id="688" idx="5"/>
            <a:endCxn id="696" idx="1"/>
          </p:cNvCxnSpPr>
          <p:nvPr/>
        </p:nvCxnSpPr>
        <p:spPr>
          <a:xfrm>
            <a:off x="8403245" y="1258976"/>
            <a:ext cx="207300" cy="171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9" name="Google Shape;699;p68"/>
          <p:cNvCxnSpPr>
            <a:stCxn id="696" idx="5"/>
            <a:endCxn id="697" idx="0"/>
          </p:cNvCxnSpPr>
          <p:nvPr/>
        </p:nvCxnSpPr>
        <p:spPr>
          <a:xfrm>
            <a:off x="9110646" y="1890237"/>
            <a:ext cx="263100" cy="303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0" name="Google Shape;700;p68"/>
          <p:cNvCxnSpPr>
            <a:stCxn id="690" idx="3"/>
            <a:endCxn id="693" idx="7"/>
          </p:cNvCxnSpPr>
          <p:nvPr/>
        </p:nvCxnSpPr>
        <p:spPr>
          <a:xfrm flipH="1">
            <a:off x="6344521" y="2217614"/>
            <a:ext cx="593400" cy="1315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1" name="Google Shape;701;p68"/>
          <p:cNvCxnSpPr>
            <a:stCxn id="690" idx="4"/>
            <a:endCxn id="694" idx="0"/>
          </p:cNvCxnSpPr>
          <p:nvPr/>
        </p:nvCxnSpPr>
        <p:spPr>
          <a:xfrm>
            <a:off x="7188025" y="2312863"/>
            <a:ext cx="173400" cy="112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2" name="Google Shape;702;p68"/>
          <p:cNvCxnSpPr>
            <a:stCxn id="693" idx="3"/>
            <a:endCxn id="695" idx="7"/>
          </p:cNvCxnSpPr>
          <p:nvPr/>
        </p:nvCxnSpPr>
        <p:spPr>
          <a:xfrm flipH="1">
            <a:off x="5631871" y="3993295"/>
            <a:ext cx="212400" cy="477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3" name="Google Shape;703;p68"/>
          <p:cNvCxnSpPr>
            <a:stCxn id="688" idx="3"/>
            <a:endCxn id="690" idx="0"/>
          </p:cNvCxnSpPr>
          <p:nvPr/>
        </p:nvCxnSpPr>
        <p:spPr>
          <a:xfrm flipH="1">
            <a:off x="7188138" y="1258976"/>
            <a:ext cx="714900" cy="403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69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09" name="Google Shape;709;p69"/>
          <p:cNvSpPr/>
          <p:nvPr/>
        </p:nvSpPr>
        <p:spPr>
          <a:xfrm>
            <a:off x="2922642" y="5514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710" name="Google Shape;710;p69"/>
          <p:cNvSpPr/>
          <p:nvPr/>
        </p:nvSpPr>
        <p:spPr>
          <a:xfrm>
            <a:off x="2892808" y="2170859"/>
            <a:ext cx="707400" cy="650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6</a:t>
            </a:r>
            <a:endParaRPr sz="2000"/>
          </a:p>
        </p:txBody>
      </p:sp>
      <p:sp>
        <p:nvSpPr>
          <p:cNvPr id="711" name="Google Shape;711;p69"/>
          <p:cNvSpPr/>
          <p:nvPr/>
        </p:nvSpPr>
        <p:spPr>
          <a:xfrm>
            <a:off x="1957525" y="1510063"/>
            <a:ext cx="707400" cy="6504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3</a:t>
            </a:r>
            <a:endParaRPr sz="2000"/>
          </a:p>
        </p:txBody>
      </p:sp>
      <p:sp>
        <p:nvSpPr>
          <p:cNvPr id="712" name="Google Shape;712;p69"/>
          <p:cNvSpPr/>
          <p:nvPr/>
        </p:nvSpPr>
        <p:spPr>
          <a:xfrm>
            <a:off x="3450075" y="3186463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7</a:t>
            </a:r>
            <a:endParaRPr sz="2000"/>
          </a:p>
        </p:txBody>
      </p:sp>
      <p:cxnSp>
        <p:nvCxnSpPr>
          <p:cNvPr id="713" name="Google Shape;713;p69"/>
          <p:cNvCxnSpPr>
            <a:stCxn id="710" idx="5"/>
            <a:endCxn id="712" idx="0"/>
          </p:cNvCxnSpPr>
          <p:nvPr/>
        </p:nvCxnSpPr>
        <p:spPr>
          <a:xfrm>
            <a:off x="3496612" y="2726010"/>
            <a:ext cx="307200" cy="46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4" name="Google Shape;714;p69"/>
          <p:cNvSpPr/>
          <p:nvPr/>
        </p:nvSpPr>
        <p:spPr>
          <a:xfrm>
            <a:off x="863875" y="3285744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2</a:t>
            </a:r>
            <a:endParaRPr sz="2000"/>
          </a:p>
        </p:txBody>
      </p:sp>
      <p:sp>
        <p:nvSpPr>
          <p:cNvPr id="715" name="Google Shape;715;p69"/>
          <p:cNvSpPr/>
          <p:nvPr/>
        </p:nvSpPr>
        <p:spPr>
          <a:xfrm>
            <a:off x="2130808" y="3285744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4</a:t>
            </a:r>
            <a:endParaRPr sz="2000"/>
          </a:p>
        </p:txBody>
      </p:sp>
      <p:sp>
        <p:nvSpPr>
          <p:cNvPr id="716" name="Google Shape;716;p69"/>
          <p:cNvSpPr/>
          <p:nvPr/>
        </p:nvSpPr>
        <p:spPr>
          <a:xfrm>
            <a:off x="151225" y="42232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1</a:t>
            </a:r>
            <a:endParaRPr sz="2000"/>
          </a:p>
        </p:txBody>
      </p:sp>
      <p:sp>
        <p:nvSpPr>
          <p:cNvPr id="717" name="Google Shape;717;p69"/>
          <p:cNvSpPr/>
          <p:nvPr/>
        </p:nvSpPr>
        <p:spPr>
          <a:xfrm>
            <a:off x="3630042" y="1182686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15</a:t>
            </a:r>
            <a:endParaRPr sz="2000"/>
          </a:p>
        </p:txBody>
      </p:sp>
      <p:sp>
        <p:nvSpPr>
          <p:cNvPr id="718" name="Google Shape;718;p69"/>
          <p:cNvSpPr/>
          <p:nvPr/>
        </p:nvSpPr>
        <p:spPr>
          <a:xfrm>
            <a:off x="4143209" y="2041540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17</a:t>
            </a:r>
            <a:endParaRPr sz="2000"/>
          </a:p>
        </p:txBody>
      </p:sp>
      <p:cxnSp>
        <p:nvCxnSpPr>
          <p:cNvPr id="719" name="Google Shape;719;p69"/>
          <p:cNvCxnSpPr>
            <a:stCxn id="709" idx="5"/>
            <a:endCxn id="717" idx="1"/>
          </p:cNvCxnSpPr>
          <p:nvPr/>
        </p:nvCxnSpPr>
        <p:spPr>
          <a:xfrm>
            <a:off x="3526445" y="1106576"/>
            <a:ext cx="207300" cy="171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0" name="Google Shape;720;p69"/>
          <p:cNvCxnSpPr>
            <a:stCxn id="717" idx="5"/>
            <a:endCxn id="718" idx="0"/>
          </p:cNvCxnSpPr>
          <p:nvPr/>
        </p:nvCxnSpPr>
        <p:spPr>
          <a:xfrm>
            <a:off x="4233846" y="1737837"/>
            <a:ext cx="263100" cy="303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1" name="Google Shape;721;p69"/>
          <p:cNvCxnSpPr>
            <a:stCxn id="711" idx="3"/>
            <a:endCxn id="714" idx="7"/>
          </p:cNvCxnSpPr>
          <p:nvPr/>
        </p:nvCxnSpPr>
        <p:spPr>
          <a:xfrm flipH="1">
            <a:off x="1467721" y="2065214"/>
            <a:ext cx="593400" cy="1315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2" name="Google Shape;722;p69"/>
          <p:cNvCxnSpPr>
            <a:stCxn id="711" idx="4"/>
            <a:endCxn id="715" idx="0"/>
          </p:cNvCxnSpPr>
          <p:nvPr/>
        </p:nvCxnSpPr>
        <p:spPr>
          <a:xfrm>
            <a:off x="2311225" y="2160463"/>
            <a:ext cx="173400" cy="1125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3" name="Google Shape;723;p69"/>
          <p:cNvCxnSpPr>
            <a:stCxn id="714" idx="3"/>
            <a:endCxn id="716" idx="7"/>
          </p:cNvCxnSpPr>
          <p:nvPr/>
        </p:nvCxnSpPr>
        <p:spPr>
          <a:xfrm flipH="1">
            <a:off x="755071" y="3840895"/>
            <a:ext cx="212400" cy="477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4" name="Google Shape;724;p69"/>
          <p:cNvSpPr txBox="1"/>
          <p:nvPr/>
        </p:nvSpPr>
        <p:spPr>
          <a:xfrm>
            <a:off x="0" y="4885475"/>
            <a:ext cx="9290400" cy="23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O nó desbalanceado e seu filho da esquerda “invertem” os papéis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</a:pPr>
            <a:r>
              <a:rPr lang="pt-BR" sz="2600">
                <a:solidFill>
                  <a:schemeClr val="dk1"/>
                </a:solidFill>
              </a:rPr>
              <a:t>O nó 3 passa a ser pai do 6</a:t>
            </a:r>
            <a:endParaRPr sz="2600">
              <a:solidFill>
                <a:schemeClr val="dk1"/>
              </a:solidFill>
            </a:endParaRPr>
          </a:p>
        </p:txBody>
      </p:sp>
      <p:cxnSp>
        <p:nvCxnSpPr>
          <p:cNvPr id="725" name="Google Shape;725;p69"/>
          <p:cNvCxnSpPr>
            <a:stCxn id="709" idx="3"/>
            <a:endCxn id="711" idx="0"/>
          </p:cNvCxnSpPr>
          <p:nvPr/>
        </p:nvCxnSpPr>
        <p:spPr>
          <a:xfrm flipH="1">
            <a:off x="2311338" y="1106576"/>
            <a:ext cx="714900" cy="403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6" name="Google Shape;726;p69"/>
          <p:cNvSpPr/>
          <p:nvPr/>
        </p:nvSpPr>
        <p:spPr>
          <a:xfrm>
            <a:off x="7799442" y="7038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727" name="Google Shape;727;p69"/>
          <p:cNvSpPr/>
          <p:nvPr/>
        </p:nvSpPr>
        <p:spPr>
          <a:xfrm>
            <a:off x="7769608" y="2323259"/>
            <a:ext cx="707400" cy="650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6</a:t>
            </a:r>
            <a:endParaRPr sz="2000"/>
          </a:p>
        </p:txBody>
      </p:sp>
      <p:sp>
        <p:nvSpPr>
          <p:cNvPr id="728" name="Google Shape;728;p69"/>
          <p:cNvSpPr/>
          <p:nvPr/>
        </p:nvSpPr>
        <p:spPr>
          <a:xfrm>
            <a:off x="6834325" y="1662463"/>
            <a:ext cx="707400" cy="6504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3</a:t>
            </a:r>
            <a:endParaRPr sz="2000"/>
          </a:p>
        </p:txBody>
      </p:sp>
      <p:sp>
        <p:nvSpPr>
          <p:cNvPr id="729" name="Google Shape;729;p69"/>
          <p:cNvSpPr/>
          <p:nvPr/>
        </p:nvSpPr>
        <p:spPr>
          <a:xfrm>
            <a:off x="8326875" y="3338863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7</a:t>
            </a:r>
            <a:endParaRPr sz="2000"/>
          </a:p>
        </p:txBody>
      </p:sp>
      <p:cxnSp>
        <p:nvCxnSpPr>
          <p:cNvPr id="730" name="Google Shape;730;p69"/>
          <p:cNvCxnSpPr>
            <a:stCxn id="727" idx="5"/>
            <a:endCxn id="729" idx="0"/>
          </p:cNvCxnSpPr>
          <p:nvPr/>
        </p:nvCxnSpPr>
        <p:spPr>
          <a:xfrm>
            <a:off x="8373412" y="2878410"/>
            <a:ext cx="307200" cy="46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1" name="Google Shape;731;p69"/>
          <p:cNvSpPr/>
          <p:nvPr/>
        </p:nvSpPr>
        <p:spPr>
          <a:xfrm>
            <a:off x="6121675" y="2523744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2</a:t>
            </a:r>
            <a:endParaRPr sz="2000"/>
          </a:p>
        </p:txBody>
      </p:sp>
      <p:sp>
        <p:nvSpPr>
          <p:cNvPr id="732" name="Google Shape;732;p69"/>
          <p:cNvSpPr/>
          <p:nvPr/>
        </p:nvSpPr>
        <p:spPr>
          <a:xfrm>
            <a:off x="7007608" y="3438144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4</a:t>
            </a:r>
            <a:endParaRPr sz="2000"/>
          </a:p>
        </p:txBody>
      </p:sp>
      <p:sp>
        <p:nvSpPr>
          <p:cNvPr id="733" name="Google Shape;733;p69"/>
          <p:cNvSpPr/>
          <p:nvPr/>
        </p:nvSpPr>
        <p:spPr>
          <a:xfrm>
            <a:off x="5409025" y="34612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1</a:t>
            </a:r>
            <a:endParaRPr sz="2000"/>
          </a:p>
        </p:txBody>
      </p:sp>
      <p:sp>
        <p:nvSpPr>
          <p:cNvPr id="734" name="Google Shape;734;p69"/>
          <p:cNvSpPr/>
          <p:nvPr/>
        </p:nvSpPr>
        <p:spPr>
          <a:xfrm>
            <a:off x="8506842" y="1335086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15</a:t>
            </a:r>
            <a:endParaRPr sz="2000"/>
          </a:p>
        </p:txBody>
      </p:sp>
      <p:sp>
        <p:nvSpPr>
          <p:cNvPr id="735" name="Google Shape;735;p69"/>
          <p:cNvSpPr/>
          <p:nvPr/>
        </p:nvSpPr>
        <p:spPr>
          <a:xfrm>
            <a:off x="9020009" y="2193940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17</a:t>
            </a:r>
            <a:endParaRPr sz="2000"/>
          </a:p>
        </p:txBody>
      </p:sp>
      <p:cxnSp>
        <p:nvCxnSpPr>
          <p:cNvPr id="736" name="Google Shape;736;p69"/>
          <p:cNvCxnSpPr>
            <a:stCxn id="726" idx="5"/>
            <a:endCxn id="734" idx="1"/>
          </p:cNvCxnSpPr>
          <p:nvPr/>
        </p:nvCxnSpPr>
        <p:spPr>
          <a:xfrm>
            <a:off x="8403245" y="1258976"/>
            <a:ext cx="207300" cy="171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7" name="Google Shape;737;p69"/>
          <p:cNvCxnSpPr>
            <a:stCxn id="734" idx="5"/>
            <a:endCxn id="735" idx="0"/>
          </p:cNvCxnSpPr>
          <p:nvPr/>
        </p:nvCxnSpPr>
        <p:spPr>
          <a:xfrm>
            <a:off x="9110646" y="1890237"/>
            <a:ext cx="263100" cy="303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8" name="Google Shape;738;p69"/>
          <p:cNvCxnSpPr>
            <a:stCxn id="728" idx="3"/>
            <a:endCxn id="731" idx="7"/>
          </p:cNvCxnSpPr>
          <p:nvPr/>
        </p:nvCxnSpPr>
        <p:spPr>
          <a:xfrm flipH="1">
            <a:off x="6725521" y="2217614"/>
            <a:ext cx="212400" cy="401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9" name="Google Shape;739;p69"/>
          <p:cNvCxnSpPr>
            <a:stCxn id="728" idx="5"/>
            <a:endCxn id="727" idx="1"/>
          </p:cNvCxnSpPr>
          <p:nvPr/>
        </p:nvCxnSpPr>
        <p:spPr>
          <a:xfrm>
            <a:off x="7438129" y="2217614"/>
            <a:ext cx="435000" cy="20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0" name="Google Shape;740;p69"/>
          <p:cNvCxnSpPr>
            <a:stCxn id="731" idx="3"/>
            <a:endCxn id="733" idx="7"/>
          </p:cNvCxnSpPr>
          <p:nvPr/>
        </p:nvCxnSpPr>
        <p:spPr>
          <a:xfrm flipH="1">
            <a:off x="6012871" y="3078895"/>
            <a:ext cx="212400" cy="477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1" name="Google Shape;741;p69"/>
          <p:cNvCxnSpPr>
            <a:stCxn id="726" idx="3"/>
            <a:endCxn id="728" idx="0"/>
          </p:cNvCxnSpPr>
          <p:nvPr/>
        </p:nvCxnSpPr>
        <p:spPr>
          <a:xfrm flipH="1">
            <a:off x="7188138" y="1258976"/>
            <a:ext cx="714900" cy="403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70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47" name="Google Shape;747;p70"/>
          <p:cNvSpPr/>
          <p:nvPr/>
        </p:nvSpPr>
        <p:spPr>
          <a:xfrm>
            <a:off x="2922642" y="5514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748" name="Google Shape;748;p70"/>
          <p:cNvSpPr/>
          <p:nvPr/>
        </p:nvSpPr>
        <p:spPr>
          <a:xfrm>
            <a:off x="2892808" y="2170859"/>
            <a:ext cx="707400" cy="650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6</a:t>
            </a:r>
            <a:endParaRPr sz="2000"/>
          </a:p>
        </p:txBody>
      </p:sp>
      <p:sp>
        <p:nvSpPr>
          <p:cNvPr id="749" name="Google Shape;749;p70"/>
          <p:cNvSpPr/>
          <p:nvPr/>
        </p:nvSpPr>
        <p:spPr>
          <a:xfrm>
            <a:off x="1957525" y="1510063"/>
            <a:ext cx="707400" cy="6504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3</a:t>
            </a:r>
            <a:endParaRPr sz="2000"/>
          </a:p>
        </p:txBody>
      </p:sp>
      <p:sp>
        <p:nvSpPr>
          <p:cNvPr id="750" name="Google Shape;750;p70"/>
          <p:cNvSpPr/>
          <p:nvPr/>
        </p:nvSpPr>
        <p:spPr>
          <a:xfrm>
            <a:off x="3450075" y="3186463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7</a:t>
            </a:r>
            <a:endParaRPr sz="2000"/>
          </a:p>
        </p:txBody>
      </p:sp>
      <p:cxnSp>
        <p:nvCxnSpPr>
          <p:cNvPr id="751" name="Google Shape;751;p70"/>
          <p:cNvCxnSpPr>
            <a:stCxn id="748" idx="5"/>
            <a:endCxn id="750" idx="0"/>
          </p:cNvCxnSpPr>
          <p:nvPr/>
        </p:nvCxnSpPr>
        <p:spPr>
          <a:xfrm>
            <a:off x="3496612" y="2726010"/>
            <a:ext cx="307200" cy="46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2" name="Google Shape;752;p70"/>
          <p:cNvSpPr/>
          <p:nvPr/>
        </p:nvSpPr>
        <p:spPr>
          <a:xfrm>
            <a:off x="863875" y="3285744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2</a:t>
            </a:r>
            <a:endParaRPr sz="2000"/>
          </a:p>
        </p:txBody>
      </p:sp>
      <p:sp>
        <p:nvSpPr>
          <p:cNvPr id="753" name="Google Shape;753;p70"/>
          <p:cNvSpPr/>
          <p:nvPr/>
        </p:nvSpPr>
        <p:spPr>
          <a:xfrm>
            <a:off x="2130808" y="3285744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4</a:t>
            </a:r>
            <a:endParaRPr sz="2000"/>
          </a:p>
        </p:txBody>
      </p:sp>
      <p:sp>
        <p:nvSpPr>
          <p:cNvPr id="754" name="Google Shape;754;p70"/>
          <p:cNvSpPr/>
          <p:nvPr/>
        </p:nvSpPr>
        <p:spPr>
          <a:xfrm>
            <a:off x="151225" y="42232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1</a:t>
            </a:r>
            <a:endParaRPr sz="2000"/>
          </a:p>
        </p:txBody>
      </p:sp>
      <p:sp>
        <p:nvSpPr>
          <p:cNvPr id="755" name="Google Shape;755;p70"/>
          <p:cNvSpPr/>
          <p:nvPr/>
        </p:nvSpPr>
        <p:spPr>
          <a:xfrm>
            <a:off x="3630042" y="1182686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15</a:t>
            </a:r>
            <a:endParaRPr sz="2000"/>
          </a:p>
        </p:txBody>
      </p:sp>
      <p:sp>
        <p:nvSpPr>
          <p:cNvPr id="756" name="Google Shape;756;p70"/>
          <p:cNvSpPr/>
          <p:nvPr/>
        </p:nvSpPr>
        <p:spPr>
          <a:xfrm>
            <a:off x="4143209" y="2041540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17</a:t>
            </a:r>
            <a:endParaRPr sz="2000"/>
          </a:p>
        </p:txBody>
      </p:sp>
      <p:cxnSp>
        <p:nvCxnSpPr>
          <p:cNvPr id="757" name="Google Shape;757;p70"/>
          <p:cNvCxnSpPr>
            <a:stCxn id="747" idx="5"/>
            <a:endCxn id="755" idx="1"/>
          </p:cNvCxnSpPr>
          <p:nvPr/>
        </p:nvCxnSpPr>
        <p:spPr>
          <a:xfrm>
            <a:off x="3526445" y="1106576"/>
            <a:ext cx="207300" cy="171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8" name="Google Shape;758;p70"/>
          <p:cNvCxnSpPr>
            <a:stCxn id="755" idx="5"/>
            <a:endCxn id="756" idx="0"/>
          </p:cNvCxnSpPr>
          <p:nvPr/>
        </p:nvCxnSpPr>
        <p:spPr>
          <a:xfrm>
            <a:off x="4233846" y="1737837"/>
            <a:ext cx="263100" cy="303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9" name="Google Shape;759;p70"/>
          <p:cNvCxnSpPr>
            <a:stCxn id="749" idx="3"/>
            <a:endCxn id="752" idx="7"/>
          </p:cNvCxnSpPr>
          <p:nvPr/>
        </p:nvCxnSpPr>
        <p:spPr>
          <a:xfrm flipH="1">
            <a:off x="1467721" y="2065214"/>
            <a:ext cx="593400" cy="1315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0" name="Google Shape;760;p70"/>
          <p:cNvCxnSpPr>
            <a:stCxn id="749" idx="4"/>
            <a:endCxn id="753" idx="0"/>
          </p:cNvCxnSpPr>
          <p:nvPr/>
        </p:nvCxnSpPr>
        <p:spPr>
          <a:xfrm>
            <a:off x="2311225" y="2160463"/>
            <a:ext cx="173400" cy="1125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1" name="Google Shape;761;p70"/>
          <p:cNvCxnSpPr>
            <a:stCxn id="752" idx="3"/>
            <a:endCxn id="754" idx="7"/>
          </p:cNvCxnSpPr>
          <p:nvPr/>
        </p:nvCxnSpPr>
        <p:spPr>
          <a:xfrm flipH="1">
            <a:off x="755071" y="3840895"/>
            <a:ext cx="212400" cy="477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2" name="Google Shape;762;p70"/>
          <p:cNvSpPr txBox="1"/>
          <p:nvPr/>
        </p:nvSpPr>
        <p:spPr>
          <a:xfrm>
            <a:off x="0" y="4885475"/>
            <a:ext cx="9290400" cy="23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O nó desbalanceado e seu filho da esquerda “invertem” os papéis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</a:pPr>
            <a:r>
              <a:rPr lang="pt-BR" sz="2600">
                <a:solidFill>
                  <a:schemeClr val="dk1"/>
                </a:solidFill>
              </a:rPr>
              <a:t>Note que o nó 4 ficou “órfão” (temporariamente)</a:t>
            </a:r>
            <a:endParaRPr sz="2600">
              <a:solidFill>
                <a:schemeClr val="dk1"/>
              </a:solidFill>
            </a:endParaRPr>
          </a:p>
        </p:txBody>
      </p:sp>
      <p:cxnSp>
        <p:nvCxnSpPr>
          <p:cNvPr id="763" name="Google Shape;763;p70"/>
          <p:cNvCxnSpPr>
            <a:stCxn id="747" idx="3"/>
            <a:endCxn id="749" idx="0"/>
          </p:cNvCxnSpPr>
          <p:nvPr/>
        </p:nvCxnSpPr>
        <p:spPr>
          <a:xfrm flipH="1">
            <a:off x="2311338" y="1106576"/>
            <a:ext cx="714900" cy="403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4" name="Google Shape;764;p70"/>
          <p:cNvSpPr/>
          <p:nvPr/>
        </p:nvSpPr>
        <p:spPr>
          <a:xfrm>
            <a:off x="7799442" y="7038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765" name="Google Shape;765;p70"/>
          <p:cNvSpPr/>
          <p:nvPr/>
        </p:nvSpPr>
        <p:spPr>
          <a:xfrm>
            <a:off x="7769608" y="2323259"/>
            <a:ext cx="707400" cy="650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6</a:t>
            </a:r>
            <a:endParaRPr sz="2000"/>
          </a:p>
        </p:txBody>
      </p:sp>
      <p:sp>
        <p:nvSpPr>
          <p:cNvPr id="766" name="Google Shape;766;p70"/>
          <p:cNvSpPr/>
          <p:nvPr/>
        </p:nvSpPr>
        <p:spPr>
          <a:xfrm>
            <a:off x="6834325" y="1662463"/>
            <a:ext cx="707400" cy="6504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3</a:t>
            </a:r>
            <a:endParaRPr sz="2000"/>
          </a:p>
        </p:txBody>
      </p:sp>
      <p:sp>
        <p:nvSpPr>
          <p:cNvPr id="767" name="Google Shape;767;p70"/>
          <p:cNvSpPr/>
          <p:nvPr/>
        </p:nvSpPr>
        <p:spPr>
          <a:xfrm>
            <a:off x="8326875" y="3338863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7</a:t>
            </a:r>
            <a:endParaRPr sz="2000"/>
          </a:p>
        </p:txBody>
      </p:sp>
      <p:cxnSp>
        <p:nvCxnSpPr>
          <p:cNvPr id="768" name="Google Shape;768;p70"/>
          <p:cNvCxnSpPr>
            <a:stCxn id="765" idx="5"/>
            <a:endCxn id="767" idx="0"/>
          </p:cNvCxnSpPr>
          <p:nvPr/>
        </p:nvCxnSpPr>
        <p:spPr>
          <a:xfrm>
            <a:off x="8373412" y="2878410"/>
            <a:ext cx="307200" cy="46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9" name="Google Shape;769;p70"/>
          <p:cNvSpPr/>
          <p:nvPr/>
        </p:nvSpPr>
        <p:spPr>
          <a:xfrm>
            <a:off x="6121675" y="2523744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2</a:t>
            </a:r>
            <a:endParaRPr sz="2000"/>
          </a:p>
        </p:txBody>
      </p:sp>
      <p:sp>
        <p:nvSpPr>
          <p:cNvPr id="770" name="Google Shape;770;p70"/>
          <p:cNvSpPr/>
          <p:nvPr/>
        </p:nvSpPr>
        <p:spPr>
          <a:xfrm>
            <a:off x="7007608" y="3438144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4</a:t>
            </a:r>
            <a:endParaRPr sz="2000"/>
          </a:p>
        </p:txBody>
      </p:sp>
      <p:sp>
        <p:nvSpPr>
          <p:cNvPr id="771" name="Google Shape;771;p70"/>
          <p:cNvSpPr/>
          <p:nvPr/>
        </p:nvSpPr>
        <p:spPr>
          <a:xfrm>
            <a:off x="5409025" y="34612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1</a:t>
            </a:r>
            <a:endParaRPr sz="2000"/>
          </a:p>
        </p:txBody>
      </p:sp>
      <p:sp>
        <p:nvSpPr>
          <p:cNvPr id="772" name="Google Shape;772;p70"/>
          <p:cNvSpPr/>
          <p:nvPr/>
        </p:nvSpPr>
        <p:spPr>
          <a:xfrm>
            <a:off x="8506842" y="1335086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15</a:t>
            </a:r>
            <a:endParaRPr sz="2000"/>
          </a:p>
        </p:txBody>
      </p:sp>
      <p:sp>
        <p:nvSpPr>
          <p:cNvPr id="773" name="Google Shape;773;p70"/>
          <p:cNvSpPr/>
          <p:nvPr/>
        </p:nvSpPr>
        <p:spPr>
          <a:xfrm>
            <a:off x="9020009" y="2193940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17</a:t>
            </a:r>
            <a:endParaRPr sz="2000"/>
          </a:p>
        </p:txBody>
      </p:sp>
      <p:cxnSp>
        <p:nvCxnSpPr>
          <p:cNvPr id="774" name="Google Shape;774;p70"/>
          <p:cNvCxnSpPr>
            <a:stCxn id="764" idx="5"/>
            <a:endCxn id="772" idx="1"/>
          </p:cNvCxnSpPr>
          <p:nvPr/>
        </p:nvCxnSpPr>
        <p:spPr>
          <a:xfrm>
            <a:off x="8403245" y="1258976"/>
            <a:ext cx="207300" cy="171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5" name="Google Shape;775;p70"/>
          <p:cNvCxnSpPr>
            <a:stCxn id="772" idx="5"/>
            <a:endCxn id="773" idx="0"/>
          </p:cNvCxnSpPr>
          <p:nvPr/>
        </p:nvCxnSpPr>
        <p:spPr>
          <a:xfrm>
            <a:off x="9110646" y="1890237"/>
            <a:ext cx="263100" cy="303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6" name="Google Shape;776;p70"/>
          <p:cNvCxnSpPr>
            <a:stCxn id="766" idx="3"/>
            <a:endCxn id="769" idx="7"/>
          </p:cNvCxnSpPr>
          <p:nvPr/>
        </p:nvCxnSpPr>
        <p:spPr>
          <a:xfrm flipH="1">
            <a:off x="6725521" y="2217614"/>
            <a:ext cx="212400" cy="401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7" name="Google Shape;777;p70"/>
          <p:cNvCxnSpPr>
            <a:stCxn id="766" idx="5"/>
            <a:endCxn id="765" idx="1"/>
          </p:cNvCxnSpPr>
          <p:nvPr/>
        </p:nvCxnSpPr>
        <p:spPr>
          <a:xfrm>
            <a:off x="7438129" y="2217614"/>
            <a:ext cx="435000" cy="20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8" name="Google Shape;778;p70"/>
          <p:cNvCxnSpPr>
            <a:stCxn id="769" idx="3"/>
            <a:endCxn id="771" idx="7"/>
          </p:cNvCxnSpPr>
          <p:nvPr/>
        </p:nvCxnSpPr>
        <p:spPr>
          <a:xfrm flipH="1">
            <a:off x="6012871" y="3078895"/>
            <a:ext cx="212400" cy="477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9" name="Google Shape;779;p70"/>
          <p:cNvCxnSpPr>
            <a:stCxn id="764" idx="3"/>
            <a:endCxn id="766" idx="0"/>
          </p:cNvCxnSpPr>
          <p:nvPr/>
        </p:nvCxnSpPr>
        <p:spPr>
          <a:xfrm flipH="1">
            <a:off x="7188138" y="1258976"/>
            <a:ext cx="714900" cy="403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71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85" name="Google Shape;785;p71"/>
          <p:cNvSpPr/>
          <p:nvPr/>
        </p:nvSpPr>
        <p:spPr>
          <a:xfrm>
            <a:off x="2922642" y="5514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786" name="Google Shape;786;p71"/>
          <p:cNvSpPr/>
          <p:nvPr/>
        </p:nvSpPr>
        <p:spPr>
          <a:xfrm>
            <a:off x="2892808" y="2170859"/>
            <a:ext cx="707400" cy="650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6</a:t>
            </a:r>
            <a:endParaRPr sz="2000"/>
          </a:p>
        </p:txBody>
      </p:sp>
      <p:sp>
        <p:nvSpPr>
          <p:cNvPr id="787" name="Google Shape;787;p71"/>
          <p:cNvSpPr/>
          <p:nvPr/>
        </p:nvSpPr>
        <p:spPr>
          <a:xfrm>
            <a:off x="1957525" y="1510063"/>
            <a:ext cx="707400" cy="6504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3</a:t>
            </a:r>
            <a:endParaRPr sz="2000"/>
          </a:p>
        </p:txBody>
      </p:sp>
      <p:sp>
        <p:nvSpPr>
          <p:cNvPr id="788" name="Google Shape;788;p71"/>
          <p:cNvSpPr/>
          <p:nvPr/>
        </p:nvSpPr>
        <p:spPr>
          <a:xfrm>
            <a:off x="3450075" y="3186463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7</a:t>
            </a:r>
            <a:endParaRPr sz="2000"/>
          </a:p>
        </p:txBody>
      </p:sp>
      <p:cxnSp>
        <p:nvCxnSpPr>
          <p:cNvPr id="789" name="Google Shape;789;p71"/>
          <p:cNvCxnSpPr>
            <a:stCxn id="786" idx="5"/>
            <a:endCxn id="788" idx="0"/>
          </p:cNvCxnSpPr>
          <p:nvPr/>
        </p:nvCxnSpPr>
        <p:spPr>
          <a:xfrm>
            <a:off x="3496612" y="2726010"/>
            <a:ext cx="307200" cy="46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0" name="Google Shape;790;p71"/>
          <p:cNvSpPr/>
          <p:nvPr/>
        </p:nvSpPr>
        <p:spPr>
          <a:xfrm>
            <a:off x="863875" y="3285744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2</a:t>
            </a:r>
            <a:endParaRPr sz="2000"/>
          </a:p>
        </p:txBody>
      </p:sp>
      <p:sp>
        <p:nvSpPr>
          <p:cNvPr id="791" name="Google Shape;791;p71"/>
          <p:cNvSpPr/>
          <p:nvPr/>
        </p:nvSpPr>
        <p:spPr>
          <a:xfrm>
            <a:off x="2130808" y="3285744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4</a:t>
            </a:r>
            <a:endParaRPr sz="2000"/>
          </a:p>
        </p:txBody>
      </p:sp>
      <p:sp>
        <p:nvSpPr>
          <p:cNvPr id="792" name="Google Shape;792;p71"/>
          <p:cNvSpPr/>
          <p:nvPr/>
        </p:nvSpPr>
        <p:spPr>
          <a:xfrm>
            <a:off x="151225" y="42232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1</a:t>
            </a:r>
            <a:endParaRPr sz="2000"/>
          </a:p>
        </p:txBody>
      </p:sp>
      <p:sp>
        <p:nvSpPr>
          <p:cNvPr id="793" name="Google Shape;793;p71"/>
          <p:cNvSpPr/>
          <p:nvPr/>
        </p:nvSpPr>
        <p:spPr>
          <a:xfrm>
            <a:off x="3630042" y="1182686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15</a:t>
            </a:r>
            <a:endParaRPr sz="2000"/>
          </a:p>
        </p:txBody>
      </p:sp>
      <p:sp>
        <p:nvSpPr>
          <p:cNvPr id="794" name="Google Shape;794;p71"/>
          <p:cNvSpPr/>
          <p:nvPr/>
        </p:nvSpPr>
        <p:spPr>
          <a:xfrm>
            <a:off x="4143209" y="2041540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17</a:t>
            </a:r>
            <a:endParaRPr sz="2000"/>
          </a:p>
        </p:txBody>
      </p:sp>
      <p:cxnSp>
        <p:nvCxnSpPr>
          <p:cNvPr id="795" name="Google Shape;795;p71"/>
          <p:cNvCxnSpPr>
            <a:stCxn id="785" idx="5"/>
            <a:endCxn id="793" idx="1"/>
          </p:cNvCxnSpPr>
          <p:nvPr/>
        </p:nvCxnSpPr>
        <p:spPr>
          <a:xfrm>
            <a:off x="3526445" y="1106576"/>
            <a:ext cx="207300" cy="171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6" name="Google Shape;796;p71"/>
          <p:cNvCxnSpPr>
            <a:stCxn id="793" idx="5"/>
            <a:endCxn id="794" idx="0"/>
          </p:cNvCxnSpPr>
          <p:nvPr/>
        </p:nvCxnSpPr>
        <p:spPr>
          <a:xfrm>
            <a:off x="4233846" y="1737837"/>
            <a:ext cx="263100" cy="303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7" name="Google Shape;797;p71"/>
          <p:cNvCxnSpPr>
            <a:stCxn id="787" idx="3"/>
            <a:endCxn id="790" idx="7"/>
          </p:cNvCxnSpPr>
          <p:nvPr/>
        </p:nvCxnSpPr>
        <p:spPr>
          <a:xfrm flipH="1">
            <a:off x="1467721" y="2065214"/>
            <a:ext cx="593400" cy="1315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8" name="Google Shape;798;p71"/>
          <p:cNvCxnSpPr>
            <a:stCxn id="790" idx="3"/>
            <a:endCxn id="792" idx="7"/>
          </p:cNvCxnSpPr>
          <p:nvPr/>
        </p:nvCxnSpPr>
        <p:spPr>
          <a:xfrm flipH="1">
            <a:off x="755071" y="3840895"/>
            <a:ext cx="212400" cy="477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9" name="Google Shape;799;p71"/>
          <p:cNvSpPr txBox="1"/>
          <p:nvPr/>
        </p:nvSpPr>
        <p:spPr>
          <a:xfrm>
            <a:off x="0" y="4885475"/>
            <a:ext cx="9290400" cy="23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O nó desbalanceado e seu filho da esquerda “invertem” os papéis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</a:pPr>
            <a:r>
              <a:rPr lang="pt-BR" sz="2600">
                <a:solidFill>
                  <a:schemeClr val="dk1"/>
                </a:solidFill>
              </a:rPr>
              <a:t>O nó 4 passa a ser filho do único nó possível, que é o 6</a:t>
            </a:r>
            <a:endParaRPr sz="2600">
              <a:solidFill>
                <a:schemeClr val="dk1"/>
              </a:solidFill>
            </a:endParaRPr>
          </a:p>
        </p:txBody>
      </p:sp>
      <p:cxnSp>
        <p:nvCxnSpPr>
          <p:cNvPr id="800" name="Google Shape;800;p71"/>
          <p:cNvCxnSpPr>
            <a:stCxn id="785" idx="3"/>
            <a:endCxn id="787" idx="0"/>
          </p:cNvCxnSpPr>
          <p:nvPr/>
        </p:nvCxnSpPr>
        <p:spPr>
          <a:xfrm flipH="1">
            <a:off x="2311338" y="1106576"/>
            <a:ext cx="714900" cy="403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1" name="Google Shape;801;p71"/>
          <p:cNvSpPr/>
          <p:nvPr/>
        </p:nvSpPr>
        <p:spPr>
          <a:xfrm>
            <a:off x="7799442" y="7038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802" name="Google Shape;802;p71"/>
          <p:cNvSpPr/>
          <p:nvPr/>
        </p:nvSpPr>
        <p:spPr>
          <a:xfrm>
            <a:off x="7769608" y="2323259"/>
            <a:ext cx="707400" cy="650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6</a:t>
            </a:r>
            <a:endParaRPr sz="2000"/>
          </a:p>
        </p:txBody>
      </p:sp>
      <p:sp>
        <p:nvSpPr>
          <p:cNvPr id="803" name="Google Shape;803;p71"/>
          <p:cNvSpPr/>
          <p:nvPr/>
        </p:nvSpPr>
        <p:spPr>
          <a:xfrm>
            <a:off x="6834325" y="1662463"/>
            <a:ext cx="707400" cy="6504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3</a:t>
            </a:r>
            <a:endParaRPr sz="2000"/>
          </a:p>
        </p:txBody>
      </p:sp>
      <p:sp>
        <p:nvSpPr>
          <p:cNvPr id="804" name="Google Shape;804;p71"/>
          <p:cNvSpPr/>
          <p:nvPr/>
        </p:nvSpPr>
        <p:spPr>
          <a:xfrm>
            <a:off x="8326875" y="3338863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7</a:t>
            </a:r>
            <a:endParaRPr sz="2000"/>
          </a:p>
        </p:txBody>
      </p:sp>
      <p:cxnSp>
        <p:nvCxnSpPr>
          <p:cNvPr id="805" name="Google Shape;805;p71"/>
          <p:cNvCxnSpPr>
            <a:stCxn id="802" idx="5"/>
            <a:endCxn id="804" idx="0"/>
          </p:cNvCxnSpPr>
          <p:nvPr/>
        </p:nvCxnSpPr>
        <p:spPr>
          <a:xfrm>
            <a:off x="8373412" y="2878410"/>
            <a:ext cx="307200" cy="46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6" name="Google Shape;806;p71"/>
          <p:cNvSpPr/>
          <p:nvPr/>
        </p:nvSpPr>
        <p:spPr>
          <a:xfrm>
            <a:off x="6121675" y="2523744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2</a:t>
            </a:r>
            <a:endParaRPr sz="2000"/>
          </a:p>
        </p:txBody>
      </p:sp>
      <p:sp>
        <p:nvSpPr>
          <p:cNvPr id="807" name="Google Shape;807;p71"/>
          <p:cNvSpPr/>
          <p:nvPr/>
        </p:nvSpPr>
        <p:spPr>
          <a:xfrm>
            <a:off x="7007608" y="3438144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4</a:t>
            </a:r>
            <a:endParaRPr sz="2000"/>
          </a:p>
        </p:txBody>
      </p:sp>
      <p:sp>
        <p:nvSpPr>
          <p:cNvPr id="808" name="Google Shape;808;p71"/>
          <p:cNvSpPr/>
          <p:nvPr/>
        </p:nvSpPr>
        <p:spPr>
          <a:xfrm>
            <a:off x="5409025" y="34612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1</a:t>
            </a:r>
            <a:endParaRPr sz="2000"/>
          </a:p>
        </p:txBody>
      </p:sp>
      <p:sp>
        <p:nvSpPr>
          <p:cNvPr id="809" name="Google Shape;809;p71"/>
          <p:cNvSpPr/>
          <p:nvPr/>
        </p:nvSpPr>
        <p:spPr>
          <a:xfrm>
            <a:off x="8506842" y="1335086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15</a:t>
            </a:r>
            <a:endParaRPr sz="2000"/>
          </a:p>
        </p:txBody>
      </p:sp>
      <p:sp>
        <p:nvSpPr>
          <p:cNvPr id="810" name="Google Shape;810;p71"/>
          <p:cNvSpPr/>
          <p:nvPr/>
        </p:nvSpPr>
        <p:spPr>
          <a:xfrm>
            <a:off x="9020009" y="2193940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17</a:t>
            </a:r>
            <a:endParaRPr sz="2000"/>
          </a:p>
        </p:txBody>
      </p:sp>
      <p:cxnSp>
        <p:nvCxnSpPr>
          <p:cNvPr id="811" name="Google Shape;811;p71"/>
          <p:cNvCxnSpPr>
            <a:stCxn id="801" idx="5"/>
            <a:endCxn id="809" idx="1"/>
          </p:cNvCxnSpPr>
          <p:nvPr/>
        </p:nvCxnSpPr>
        <p:spPr>
          <a:xfrm>
            <a:off x="8403245" y="1258976"/>
            <a:ext cx="207300" cy="171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2" name="Google Shape;812;p71"/>
          <p:cNvCxnSpPr>
            <a:stCxn id="809" idx="5"/>
            <a:endCxn id="810" idx="0"/>
          </p:cNvCxnSpPr>
          <p:nvPr/>
        </p:nvCxnSpPr>
        <p:spPr>
          <a:xfrm>
            <a:off x="9110646" y="1890237"/>
            <a:ext cx="263100" cy="303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3" name="Google Shape;813;p71"/>
          <p:cNvCxnSpPr>
            <a:stCxn id="803" idx="3"/>
            <a:endCxn id="806" idx="7"/>
          </p:cNvCxnSpPr>
          <p:nvPr/>
        </p:nvCxnSpPr>
        <p:spPr>
          <a:xfrm flipH="1">
            <a:off x="6725521" y="2217614"/>
            <a:ext cx="212400" cy="401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4" name="Google Shape;814;p71"/>
          <p:cNvCxnSpPr>
            <a:stCxn id="803" idx="5"/>
            <a:endCxn id="802" idx="1"/>
          </p:cNvCxnSpPr>
          <p:nvPr/>
        </p:nvCxnSpPr>
        <p:spPr>
          <a:xfrm>
            <a:off x="7438129" y="2217614"/>
            <a:ext cx="435000" cy="20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5" name="Google Shape;815;p71"/>
          <p:cNvCxnSpPr>
            <a:stCxn id="806" idx="3"/>
            <a:endCxn id="808" idx="7"/>
          </p:cNvCxnSpPr>
          <p:nvPr/>
        </p:nvCxnSpPr>
        <p:spPr>
          <a:xfrm flipH="1">
            <a:off x="6012871" y="3078895"/>
            <a:ext cx="212400" cy="477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6" name="Google Shape;816;p71"/>
          <p:cNvCxnSpPr>
            <a:stCxn id="801" idx="3"/>
            <a:endCxn id="803" idx="0"/>
          </p:cNvCxnSpPr>
          <p:nvPr/>
        </p:nvCxnSpPr>
        <p:spPr>
          <a:xfrm flipH="1">
            <a:off x="7188138" y="1258976"/>
            <a:ext cx="714900" cy="403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7" name="Google Shape;817;p71"/>
          <p:cNvCxnSpPr>
            <a:endCxn id="807" idx="7"/>
          </p:cNvCxnSpPr>
          <p:nvPr/>
        </p:nvCxnSpPr>
        <p:spPr>
          <a:xfrm flipH="1">
            <a:off x="7611412" y="2878493"/>
            <a:ext cx="261900" cy="654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8" name="Google Shape;818;p71"/>
          <p:cNvCxnSpPr/>
          <p:nvPr/>
        </p:nvCxnSpPr>
        <p:spPr>
          <a:xfrm>
            <a:off x="2637529" y="2065214"/>
            <a:ext cx="435000" cy="20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72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24" name="Google Shape;824;p72"/>
          <p:cNvSpPr txBox="1"/>
          <p:nvPr/>
        </p:nvSpPr>
        <p:spPr>
          <a:xfrm>
            <a:off x="0" y="4885475"/>
            <a:ext cx="9290400" cy="23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pt-BR" sz="2600">
                <a:solidFill>
                  <a:schemeClr val="dk1"/>
                </a:solidFill>
              </a:rPr>
              <a:t>FIM! A árvore acima está balanceada agora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825" name="Google Shape;825;p72"/>
          <p:cNvSpPr/>
          <p:nvPr/>
        </p:nvSpPr>
        <p:spPr>
          <a:xfrm>
            <a:off x="4903842" y="10848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826" name="Google Shape;826;p72"/>
          <p:cNvSpPr/>
          <p:nvPr/>
        </p:nvSpPr>
        <p:spPr>
          <a:xfrm>
            <a:off x="4874008" y="270425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6</a:t>
            </a:r>
            <a:endParaRPr sz="2000"/>
          </a:p>
        </p:txBody>
      </p:sp>
      <p:sp>
        <p:nvSpPr>
          <p:cNvPr id="827" name="Google Shape;827;p72"/>
          <p:cNvSpPr/>
          <p:nvPr/>
        </p:nvSpPr>
        <p:spPr>
          <a:xfrm>
            <a:off x="3938725" y="2043463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3</a:t>
            </a:r>
            <a:endParaRPr sz="2000"/>
          </a:p>
        </p:txBody>
      </p:sp>
      <p:sp>
        <p:nvSpPr>
          <p:cNvPr id="828" name="Google Shape;828;p72"/>
          <p:cNvSpPr/>
          <p:nvPr/>
        </p:nvSpPr>
        <p:spPr>
          <a:xfrm>
            <a:off x="5431275" y="3719863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7</a:t>
            </a:r>
            <a:endParaRPr sz="2000"/>
          </a:p>
        </p:txBody>
      </p:sp>
      <p:cxnSp>
        <p:nvCxnSpPr>
          <p:cNvPr id="829" name="Google Shape;829;p72"/>
          <p:cNvCxnSpPr>
            <a:stCxn id="826" idx="5"/>
            <a:endCxn id="828" idx="0"/>
          </p:cNvCxnSpPr>
          <p:nvPr/>
        </p:nvCxnSpPr>
        <p:spPr>
          <a:xfrm>
            <a:off x="5477812" y="3259410"/>
            <a:ext cx="307200" cy="46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0" name="Google Shape;830;p72"/>
          <p:cNvSpPr/>
          <p:nvPr/>
        </p:nvSpPr>
        <p:spPr>
          <a:xfrm>
            <a:off x="3226075" y="2904744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2</a:t>
            </a:r>
            <a:endParaRPr sz="2000"/>
          </a:p>
        </p:txBody>
      </p:sp>
      <p:sp>
        <p:nvSpPr>
          <p:cNvPr id="831" name="Google Shape;831;p72"/>
          <p:cNvSpPr/>
          <p:nvPr/>
        </p:nvSpPr>
        <p:spPr>
          <a:xfrm>
            <a:off x="4112008" y="3819144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4</a:t>
            </a:r>
            <a:endParaRPr sz="2000"/>
          </a:p>
        </p:txBody>
      </p:sp>
      <p:sp>
        <p:nvSpPr>
          <p:cNvPr id="832" name="Google Shape;832;p72"/>
          <p:cNvSpPr/>
          <p:nvPr/>
        </p:nvSpPr>
        <p:spPr>
          <a:xfrm>
            <a:off x="2513425" y="38422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1</a:t>
            </a:r>
            <a:endParaRPr sz="2000"/>
          </a:p>
        </p:txBody>
      </p:sp>
      <p:sp>
        <p:nvSpPr>
          <p:cNvPr id="833" name="Google Shape;833;p72"/>
          <p:cNvSpPr/>
          <p:nvPr/>
        </p:nvSpPr>
        <p:spPr>
          <a:xfrm>
            <a:off x="5611242" y="1716086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15</a:t>
            </a:r>
            <a:endParaRPr sz="2000"/>
          </a:p>
        </p:txBody>
      </p:sp>
      <p:sp>
        <p:nvSpPr>
          <p:cNvPr id="834" name="Google Shape;834;p72"/>
          <p:cNvSpPr/>
          <p:nvPr/>
        </p:nvSpPr>
        <p:spPr>
          <a:xfrm>
            <a:off x="6124409" y="2574940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17</a:t>
            </a:r>
            <a:endParaRPr sz="2000"/>
          </a:p>
        </p:txBody>
      </p:sp>
      <p:cxnSp>
        <p:nvCxnSpPr>
          <p:cNvPr id="835" name="Google Shape;835;p72"/>
          <p:cNvCxnSpPr>
            <a:stCxn id="825" idx="5"/>
            <a:endCxn id="833" idx="1"/>
          </p:cNvCxnSpPr>
          <p:nvPr/>
        </p:nvCxnSpPr>
        <p:spPr>
          <a:xfrm>
            <a:off x="5507645" y="1639976"/>
            <a:ext cx="207300" cy="171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6" name="Google Shape;836;p72"/>
          <p:cNvCxnSpPr>
            <a:stCxn id="833" idx="5"/>
            <a:endCxn id="834" idx="0"/>
          </p:cNvCxnSpPr>
          <p:nvPr/>
        </p:nvCxnSpPr>
        <p:spPr>
          <a:xfrm>
            <a:off x="6215046" y="2271237"/>
            <a:ext cx="263100" cy="303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7" name="Google Shape;837;p72"/>
          <p:cNvCxnSpPr>
            <a:stCxn id="827" idx="3"/>
            <a:endCxn id="830" idx="7"/>
          </p:cNvCxnSpPr>
          <p:nvPr/>
        </p:nvCxnSpPr>
        <p:spPr>
          <a:xfrm flipH="1">
            <a:off x="3829921" y="2598614"/>
            <a:ext cx="212400" cy="401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8" name="Google Shape;838;p72"/>
          <p:cNvCxnSpPr>
            <a:stCxn id="827" idx="5"/>
            <a:endCxn id="826" idx="1"/>
          </p:cNvCxnSpPr>
          <p:nvPr/>
        </p:nvCxnSpPr>
        <p:spPr>
          <a:xfrm>
            <a:off x="4542529" y="2598614"/>
            <a:ext cx="435000" cy="20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9" name="Google Shape;839;p72"/>
          <p:cNvCxnSpPr>
            <a:stCxn id="830" idx="3"/>
            <a:endCxn id="832" idx="7"/>
          </p:cNvCxnSpPr>
          <p:nvPr/>
        </p:nvCxnSpPr>
        <p:spPr>
          <a:xfrm flipH="1">
            <a:off x="3117271" y="3459895"/>
            <a:ext cx="212400" cy="477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0" name="Google Shape;840;p72"/>
          <p:cNvCxnSpPr>
            <a:stCxn id="825" idx="3"/>
            <a:endCxn id="827" idx="0"/>
          </p:cNvCxnSpPr>
          <p:nvPr/>
        </p:nvCxnSpPr>
        <p:spPr>
          <a:xfrm flipH="1">
            <a:off x="4292538" y="1639976"/>
            <a:ext cx="714900" cy="403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1" name="Google Shape;841;p72"/>
          <p:cNvCxnSpPr>
            <a:endCxn id="831" idx="7"/>
          </p:cNvCxnSpPr>
          <p:nvPr/>
        </p:nvCxnSpPr>
        <p:spPr>
          <a:xfrm flipH="1">
            <a:off x="4715812" y="3259493"/>
            <a:ext cx="261900" cy="654900"/>
          </a:xfrm>
          <a:prstGeom prst="straightConnector1">
            <a:avLst/>
          </a:prstGeom>
          <a:noFill/>
          <a:ln cap="flat" cmpd="sng" w="28575">
            <a:solidFill>
              <a:srgbClr val="31859B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73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47" name="Google Shape;847;p73"/>
          <p:cNvSpPr txBox="1"/>
          <p:nvPr/>
        </p:nvSpPr>
        <p:spPr>
          <a:xfrm>
            <a:off x="0" y="4885475"/>
            <a:ext cx="9290400" cy="23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pt-BR" sz="2600">
                <a:solidFill>
                  <a:schemeClr val="dk1"/>
                </a:solidFill>
              </a:rPr>
              <a:t>Essa árvore acima encontra-se balanceada?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848" name="Google Shape;848;p73"/>
          <p:cNvSpPr/>
          <p:nvPr/>
        </p:nvSpPr>
        <p:spPr>
          <a:xfrm>
            <a:off x="4903842" y="10848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849" name="Google Shape;849;p73"/>
          <p:cNvSpPr/>
          <p:nvPr/>
        </p:nvSpPr>
        <p:spPr>
          <a:xfrm>
            <a:off x="4874008" y="270425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7</a:t>
            </a:r>
            <a:endParaRPr sz="2000"/>
          </a:p>
        </p:txBody>
      </p:sp>
      <p:sp>
        <p:nvSpPr>
          <p:cNvPr id="850" name="Google Shape;850;p73"/>
          <p:cNvSpPr/>
          <p:nvPr/>
        </p:nvSpPr>
        <p:spPr>
          <a:xfrm>
            <a:off x="3938725" y="2043463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6</a:t>
            </a:r>
            <a:endParaRPr sz="2000"/>
          </a:p>
        </p:txBody>
      </p:sp>
      <p:sp>
        <p:nvSpPr>
          <p:cNvPr id="851" name="Google Shape;851;p73"/>
          <p:cNvSpPr/>
          <p:nvPr/>
        </p:nvSpPr>
        <p:spPr>
          <a:xfrm>
            <a:off x="3226075" y="2904744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3</a:t>
            </a:r>
            <a:endParaRPr sz="2000"/>
          </a:p>
        </p:txBody>
      </p:sp>
      <p:sp>
        <p:nvSpPr>
          <p:cNvPr id="852" name="Google Shape;852;p73"/>
          <p:cNvSpPr/>
          <p:nvPr/>
        </p:nvSpPr>
        <p:spPr>
          <a:xfrm>
            <a:off x="2513425" y="38422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2</a:t>
            </a:r>
            <a:endParaRPr sz="2000"/>
          </a:p>
        </p:txBody>
      </p:sp>
      <p:sp>
        <p:nvSpPr>
          <p:cNvPr id="853" name="Google Shape;853;p73"/>
          <p:cNvSpPr/>
          <p:nvPr/>
        </p:nvSpPr>
        <p:spPr>
          <a:xfrm>
            <a:off x="5611242" y="1716086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15</a:t>
            </a:r>
            <a:endParaRPr sz="2000"/>
          </a:p>
        </p:txBody>
      </p:sp>
      <p:sp>
        <p:nvSpPr>
          <p:cNvPr id="854" name="Google Shape;854;p73"/>
          <p:cNvSpPr/>
          <p:nvPr/>
        </p:nvSpPr>
        <p:spPr>
          <a:xfrm>
            <a:off x="6124409" y="2574940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17</a:t>
            </a:r>
            <a:endParaRPr sz="2000"/>
          </a:p>
        </p:txBody>
      </p:sp>
      <p:cxnSp>
        <p:nvCxnSpPr>
          <p:cNvPr id="855" name="Google Shape;855;p73"/>
          <p:cNvCxnSpPr>
            <a:stCxn id="848" idx="5"/>
            <a:endCxn id="853" idx="1"/>
          </p:cNvCxnSpPr>
          <p:nvPr/>
        </p:nvCxnSpPr>
        <p:spPr>
          <a:xfrm>
            <a:off x="5507645" y="1639976"/>
            <a:ext cx="207300" cy="171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6" name="Google Shape;856;p73"/>
          <p:cNvCxnSpPr>
            <a:stCxn id="853" idx="5"/>
            <a:endCxn id="854" idx="0"/>
          </p:cNvCxnSpPr>
          <p:nvPr/>
        </p:nvCxnSpPr>
        <p:spPr>
          <a:xfrm>
            <a:off x="6215046" y="2271237"/>
            <a:ext cx="263100" cy="303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7" name="Google Shape;857;p73"/>
          <p:cNvCxnSpPr>
            <a:stCxn id="850" idx="3"/>
            <a:endCxn id="851" idx="7"/>
          </p:cNvCxnSpPr>
          <p:nvPr/>
        </p:nvCxnSpPr>
        <p:spPr>
          <a:xfrm flipH="1">
            <a:off x="3829921" y="2598614"/>
            <a:ext cx="212400" cy="401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8" name="Google Shape;858;p73"/>
          <p:cNvCxnSpPr>
            <a:stCxn id="850" idx="5"/>
            <a:endCxn id="849" idx="1"/>
          </p:cNvCxnSpPr>
          <p:nvPr/>
        </p:nvCxnSpPr>
        <p:spPr>
          <a:xfrm>
            <a:off x="4542529" y="2598614"/>
            <a:ext cx="435000" cy="20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9" name="Google Shape;859;p73"/>
          <p:cNvCxnSpPr>
            <a:stCxn id="851" idx="3"/>
            <a:endCxn id="852" idx="7"/>
          </p:cNvCxnSpPr>
          <p:nvPr/>
        </p:nvCxnSpPr>
        <p:spPr>
          <a:xfrm flipH="1">
            <a:off x="3117271" y="3459895"/>
            <a:ext cx="212400" cy="477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0" name="Google Shape;860;p73"/>
          <p:cNvCxnSpPr>
            <a:stCxn id="848" idx="3"/>
            <a:endCxn id="850" idx="0"/>
          </p:cNvCxnSpPr>
          <p:nvPr/>
        </p:nvCxnSpPr>
        <p:spPr>
          <a:xfrm flipH="1">
            <a:off x="4292538" y="1639976"/>
            <a:ext cx="714900" cy="403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1" name="Google Shape;861;p73"/>
          <p:cNvSpPr/>
          <p:nvPr/>
        </p:nvSpPr>
        <p:spPr>
          <a:xfrm>
            <a:off x="3911875" y="3819144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4</a:t>
            </a:r>
            <a:endParaRPr sz="2000"/>
          </a:p>
        </p:txBody>
      </p:sp>
      <p:cxnSp>
        <p:nvCxnSpPr>
          <p:cNvPr id="862" name="Google Shape;862;p73"/>
          <p:cNvCxnSpPr>
            <a:stCxn id="851" idx="5"/>
            <a:endCxn id="861" idx="0"/>
          </p:cNvCxnSpPr>
          <p:nvPr/>
        </p:nvCxnSpPr>
        <p:spPr>
          <a:xfrm>
            <a:off x="3829879" y="3459895"/>
            <a:ext cx="435600" cy="359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74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68" name="Google Shape;868;p74"/>
          <p:cNvSpPr txBox="1"/>
          <p:nvPr/>
        </p:nvSpPr>
        <p:spPr>
          <a:xfrm>
            <a:off x="0" y="4885475"/>
            <a:ext cx="9290400" cy="23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pt-BR" sz="2600">
                <a:solidFill>
                  <a:schemeClr val="dk1"/>
                </a:solidFill>
              </a:rPr>
              <a:t>Essa árvore acima encontra-se balanceada? SIM!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869" name="Google Shape;869;p74"/>
          <p:cNvSpPr/>
          <p:nvPr/>
        </p:nvSpPr>
        <p:spPr>
          <a:xfrm>
            <a:off x="4903842" y="10848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870" name="Google Shape;870;p74"/>
          <p:cNvSpPr/>
          <p:nvPr/>
        </p:nvSpPr>
        <p:spPr>
          <a:xfrm>
            <a:off x="4874008" y="270425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7</a:t>
            </a:r>
            <a:endParaRPr sz="2000"/>
          </a:p>
        </p:txBody>
      </p:sp>
      <p:sp>
        <p:nvSpPr>
          <p:cNvPr id="871" name="Google Shape;871;p74"/>
          <p:cNvSpPr/>
          <p:nvPr/>
        </p:nvSpPr>
        <p:spPr>
          <a:xfrm>
            <a:off x="3938725" y="2043463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6</a:t>
            </a:r>
            <a:endParaRPr sz="2000"/>
          </a:p>
        </p:txBody>
      </p:sp>
      <p:sp>
        <p:nvSpPr>
          <p:cNvPr id="872" name="Google Shape;872;p74"/>
          <p:cNvSpPr/>
          <p:nvPr/>
        </p:nvSpPr>
        <p:spPr>
          <a:xfrm>
            <a:off x="3226075" y="2904744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3</a:t>
            </a:r>
            <a:endParaRPr sz="2000"/>
          </a:p>
        </p:txBody>
      </p:sp>
      <p:sp>
        <p:nvSpPr>
          <p:cNvPr id="873" name="Google Shape;873;p74"/>
          <p:cNvSpPr/>
          <p:nvPr/>
        </p:nvSpPr>
        <p:spPr>
          <a:xfrm>
            <a:off x="2513425" y="38422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2</a:t>
            </a:r>
            <a:endParaRPr sz="2000"/>
          </a:p>
        </p:txBody>
      </p:sp>
      <p:sp>
        <p:nvSpPr>
          <p:cNvPr id="874" name="Google Shape;874;p74"/>
          <p:cNvSpPr/>
          <p:nvPr/>
        </p:nvSpPr>
        <p:spPr>
          <a:xfrm>
            <a:off x="5611242" y="1716086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15</a:t>
            </a:r>
            <a:endParaRPr sz="2000"/>
          </a:p>
        </p:txBody>
      </p:sp>
      <p:sp>
        <p:nvSpPr>
          <p:cNvPr id="875" name="Google Shape;875;p74"/>
          <p:cNvSpPr/>
          <p:nvPr/>
        </p:nvSpPr>
        <p:spPr>
          <a:xfrm>
            <a:off x="6124409" y="2574940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17</a:t>
            </a:r>
            <a:endParaRPr sz="2000"/>
          </a:p>
        </p:txBody>
      </p:sp>
      <p:cxnSp>
        <p:nvCxnSpPr>
          <p:cNvPr id="876" name="Google Shape;876;p74"/>
          <p:cNvCxnSpPr>
            <a:stCxn id="869" idx="5"/>
            <a:endCxn id="874" idx="1"/>
          </p:cNvCxnSpPr>
          <p:nvPr/>
        </p:nvCxnSpPr>
        <p:spPr>
          <a:xfrm>
            <a:off x="5507645" y="1639976"/>
            <a:ext cx="207300" cy="171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7" name="Google Shape;877;p74"/>
          <p:cNvCxnSpPr>
            <a:stCxn id="874" idx="5"/>
            <a:endCxn id="875" idx="0"/>
          </p:cNvCxnSpPr>
          <p:nvPr/>
        </p:nvCxnSpPr>
        <p:spPr>
          <a:xfrm>
            <a:off x="6215046" y="2271237"/>
            <a:ext cx="263100" cy="303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8" name="Google Shape;878;p74"/>
          <p:cNvCxnSpPr>
            <a:stCxn id="871" idx="3"/>
            <a:endCxn id="872" idx="7"/>
          </p:cNvCxnSpPr>
          <p:nvPr/>
        </p:nvCxnSpPr>
        <p:spPr>
          <a:xfrm flipH="1">
            <a:off x="3829921" y="2598614"/>
            <a:ext cx="212400" cy="401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9" name="Google Shape;879;p74"/>
          <p:cNvCxnSpPr>
            <a:stCxn id="871" idx="5"/>
            <a:endCxn id="870" idx="1"/>
          </p:cNvCxnSpPr>
          <p:nvPr/>
        </p:nvCxnSpPr>
        <p:spPr>
          <a:xfrm>
            <a:off x="4542529" y="2598614"/>
            <a:ext cx="435000" cy="20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0" name="Google Shape;880;p74"/>
          <p:cNvCxnSpPr>
            <a:stCxn id="872" idx="3"/>
            <a:endCxn id="873" idx="7"/>
          </p:cNvCxnSpPr>
          <p:nvPr/>
        </p:nvCxnSpPr>
        <p:spPr>
          <a:xfrm flipH="1">
            <a:off x="3117271" y="3459895"/>
            <a:ext cx="212400" cy="477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1" name="Google Shape;881;p74"/>
          <p:cNvCxnSpPr>
            <a:stCxn id="869" idx="3"/>
            <a:endCxn id="871" idx="0"/>
          </p:cNvCxnSpPr>
          <p:nvPr/>
        </p:nvCxnSpPr>
        <p:spPr>
          <a:xfrm flipH="1">
            <a:off x="4292538" y="1639976"/>
            <a:ext cx="714900" cy="403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2" name="Google Shape;882;p74"/>
          <p:cNvSpPr/>
          <p:nvPr/>
        </p:nvSpPr>
        <p:spPr>
          <a:xfrm>
            <a:off x="3911875" y="3819144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4</a:t>
            </a:r>
            <a:endParaRPr sz="2000"/>
          </a:p>
        </p:txBody>
      </p:sp>
      <p:cxnSp>
        <p:nvCxnSpPr>
          <p:cNvPr id="883" name="Google Shape;883;p74"/>
          <p:cNvCxnSpPr>
            <a:stCxn id="872" idx="5"/>
            <a:endCxn id="882" idx="0"/>
          </p:cNvCxnSpPr>
          <p:nvPr/>
        </p:nvCxnSpPr>
        <p:spPr>
          <a:xfrm>
            <a:off x="3829879" y="3459895"/>
            <a:ext cx="435600" cy="359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75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89" name="Google Shape;889;p75"/>
          <p:cNvSpPr txBox="1"/>
          <p:nvPr/>
        </p:nvSpPr>
        <p:spPr>
          <a:xfrm>
            <a:off x="0" y="4885475"/>
            <a:ext cx="9290400" cy="23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pt-BR" sz="2600">
                <a:solidFill>
                  <a:schemeClr val="dk1"/>
                </a:solidFill>
              </a:rPr>
              <a:t>E agora? </a:t>
            </a:r>
            <a:r>
              <a:rPr lang="pt-BR" sz="2600">
                <a:solidFill>
                  <a:schemeClr val="dk1"/>
                </a:solidFill>
              </a:rPr>
              <a:t>Essa árvore acima encontra-se balanceada?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890" name="Google Shape;890;p75"/>
          <p:cNvSpPr/>
          <p:nvPr/>
        </p:nvSpPr>
        <p:spPr>
          <a:xfrm>
            <a:off x="4903842" y="10848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891" name="Google Shape;891;p75"/>
          <p:cNvSpPr/>
          <p:nvPr/>
        </p:nvSpPr>
        <p:spPr>
          <a:xfrm>
            <a:off x="4874008" y="270425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7</a:t>
            </a:r>
            <a:endParaRPr sz="2000"/>
          </a:p>
        </p:txBody>
      </p:sp>
      <p:sp>
        <p:nvSpPr>
          <p:cNvPr id="892" name="Google Shape;892;p75"/>
          <p:cNvSpPr/>
          <p:nvPr/>
        </p:nvSpPr>
        <p:spPr>
          <a:xfrm>
            <a:off x="3938725" y="2043463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6</a:t>
            </a:r>
            <a:endParaRPr sz="2000"/>
          </a:p>
        </p:txBody>
      </p:sp>
      <p:sp>
        <p:nvSpPr>
          <p:cNvPr id="893" name="Google Shape;893;p75"/>
          <p:cNvSpPr/>
          <p:nvPr/>
        </p:nvSpPr>
        <p:spPr>
          <a:xfrm>
            <a:off x="3226075" y="2904744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3</a:t>
            </a:r>
            <a:endParaRPr sz="2000"/>
          </a:p>
        </p:txBody>
      </p:sp>
      <p:sp>
        <p:nvSpPr>
          <p:cNvPr id="894" name="Google Shape;894;p75"/>
          <p:cNvSpPr/>
          <p:nvPr/>
        </p:nvSpPr>
        <p:spPr>
          <a:xfrm>
            <a:off x="2513425" y="38422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2</a:t>
            </a:r>
            <a:endParaRPr sz="2000"/>
          </a:p>
        </p:txBody>
      </p:sp>
      <p:sp>
        <p:nvSpPr>
          <p:cNvPr id="895" name="Google Shape;895;p75"/>
          <p:cNvSpPr/>
          <p:nvPr/>
        </p:nvSpPr>
        <p:spPr>
          <a:xfrm>
            <a:off x="5611242" y="1716086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15</a:t>
            </a:r>
            <a:endParaRPr sz="2000"/>
          </a:p>
        </p:txBody>
      </p:sp>
      <p:sp>
        <p:nvSpPr>
          <p:cNvPr id="896" name="Google Shape;896;p75"/>
          <p:cNvSpPr/>
          <p:nvPr/>
        </p:nvSpPr>
        <p:spPr>
          <a:xfrm>
            <a:off x="6124409" y="2574940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17</a:t>
            </a:r>
            <a:endParaRPr sz="2000"/>
          </a:p>
        </p:txBody>
      </p:sp>
      <p:cxnSp>
        <p:nvCxnSpPr>
          <p:cNvPr id="897" name="Google Shape;897;p75"/>
          <p:cNvCxnSpPr>
            <a:stCxn id="890" idx="5"/>
            <a:endCxn id="895" idx="1"/>
          </p:cNvCxnSpPr>
          <p:nvPr/>
        </p:nvCxnSpPr>
        <p:spPr>
          <a:xfrm>
            <a:off x="5507645" y="1639976"/>
            <a:ext cx="207300" cy="171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8" name="Google Shape;898;p75"/>
          <p:cNvCxnSpPr>
            <a:stCxn id="895" idx="5"/>
            <a:endCxn id="896" idx="0"/>
          </p:cNvCxnSpPr>
          <p:nvPr/>
        </p:nvCxnSpPr>
        <p:spPr>
          <a:xfrm>
            <a:off x="6215046" y="2271237"/>
            <a:ext cx="263100" cy="303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9" name="Google Shape;899;p75"/>
          <p:cNvCxnSpPr>
            <a:stCxn id="892" idx="3"/>
            <a:endCxn id="893" idx="7"/>
          </p:cNvCxnSpPr>
          <p:nvPr/>
        </p:nvCxnSpPr>
        <p:spPr>
          <a:xfrm flipH="1">
            <a:off x="3829921" y="2598614"/>
            <a:ext cx="212400" cy="401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0" name="Google Shape;900;p75"/>
          <p:cNvCxnSpPr>
            <a:stCxn id="892" idx="5"/>
            <a:endCxn id="891" idx="1"/>
          </p:cNvCxnSpPr>
          <p:nvPr/>
        </p:nvCxnSpPr>
        <p:spPr>
          <a:xfrm>
            <a:off x="4542529" y="2598614"/>
            <a:ext cx="435000" cy="20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1" name="Google Shape;901;p75"/>
          <p:cNvCxnSpPr>
            <a:stCxn id="893" idx="3"/>
            <a:endCxn id="894" idx="7"/>
          </p:cNvCxnSpPr>
          <p:nvPr/>
        </p:nvCxnSpPr>
        <p:spPr>
          <a:xfrm flipH="1">
            <a:off x="3117271" y="3459895"/>
            <a:ext cx="212400" cy="477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2" name="Google Shape;902;p75"/>
          <p:cNvCxnSpPr>
            <a:stCxn id="890" idx="3"/>
            <a:endCxn id="892" idx="0"/>
          </p:cNvCxnSpPr>
          <p:nvPr/>
        </p:nvCxnSpPr>
        <p:spPr>
          <a:xfrm flipH="1">
            <a:off x="4292538" y="1639976"/>
            <a:ext cx="714900" cy="403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3" name="Google Shape;903;p75"/>
          <p:cNvSpPr/>
          <p:nvPr/>
        </p:nvSpPr>
        <p:spPr>
          <a:xfrm>
            <a:off x="3911875" y="3819144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4</a:t>
            </a:r>
            <a:endParaRPr sz="2000"/>
          </a:p>
        </p:txBody>
      </p:sp>
      <p:cxnSp>
        <p:nvCxnSpPr>
          <p:cNvPr id="904" name="Google Shape;904;p75"/>
          <p:cNvCxnSpPr>
            <a:stCxn id="893" idx="5"/>
            <a:endCxn id="903" idx="0"/>
          </p:cNvCxnSpPr>
          <p:nvPr/>
        </p:nvCxnSpPr>
        <p:spPr>
          <a:xfrm>
            <a:off x="3829879" y="3459895"/>
            <a:ext cx="435600" cy="359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5" name="Google Shape;905;p75"/>
          <p:cNvCxnSpPr>
            <a:stCxn id="903" idx="5"/>
            <a:endCxn id="889" idx="0"/>
          </p:cNvCxnSpPr>
          <p:nvPr/>
        </p:nvCxnSpPr>
        <p:spPr>
          <a:xfrm>
            <a:off x="4515679" y="4374295"/>
            <a:ext cx="129600" cy="511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6" name="Google Shape;906;p75"/>
          <p:cNvSpPr/>
          <p:nvPr/>
        </p:nvSpPr>
        <p:spPr>
          <a:xfrm>
            <a:off x="4369075" y="4885944"/>
            <a:ext cx="707400" cy="6504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5</a:t>
            </a:r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Pesquisa Binária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3"/>
          <p:cNvSpPr txBox="1"/>
          <p:nvPr>
            <p:ph idx="1" type="body"/>
          </p:nvPr>
        </p:nvSpPr>
        <p:spPr>
          <a:xfrm>
            <a:off x="216000" y="1027573"/>
            <a:ext cx="9194700" cy="54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Pesquisa em tabela pode ser mais eficiente se registros forem mantidos em ordem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Para saber se uma chave está presente na tabela</a:t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1. Compare a chave com o registro que está na posição do meio da tabela</a:t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2. Se a chave é menor então o registro procurado está na primeira metade da tabela</a:t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3. Se a chave é maior então o registro procurado está na segunda metade da tabela</a:t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4. Repita o processo até que a chave seja encontrada, ou fique apenas um registro cuja chave é diferente da procurada (busca sem sucesso)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76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12" name="Google Shape;912;p76"/>
          <p:cNvSpPr txBox="1"/>
          <p:nvPr/>
        </p:nvSpPr>
        <p:spPr>
          <a:xfrm>
            <a:off x="0" y="4885475"/>
            <a:ext cx="9290400" cy="23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pt-BR" sz="2600">
                <a:solidFill>
                  <a:schemeClr val="dk1"/>
                </a:solidFill>
              </a:rPr>
              <a:t>E agora? Essa árvore acima encontra-se balanceada?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</a:pPr>
            <a:r>
              <a:rPr lang="pt-BR" sz="2600">
                <a:solidFill>
                  <a:schemeClr val="dk1"/>
                </a:solidFill>
              </a:rPr>
              <a:t>NÃO! O nó 6 está desbalanceado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913" name="Google Shape;913;p76"/>
          <p:cNvSpPr/>
          <p:nvPr/>
        </p:nvSpPr>
        <p:spPr>
          <a:xfrm>
            <a:off x="4903842" y="10848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914" name="Google Shape;914;p76"/>
          <p:cNvSpPr/>
          <p:nvPr/>
        </p:nvSpPr>
        <p:spPr>
          <a:xfrm>
            <a:off x="4874008" y="270425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7</a:t>
            </a:r>
            <a:endParaRPr sz="2000"/>
          </a:p>
        </p:txBody>
      </p:sp>
      <p:sp>
        <p:nvSpPr>
          <p:cNvPr id="915" name="Google Shape;915;p76"/>
          <p:cNvSpPr/>
          <p:nvPr/>
        </p:nvSpPr>
        <p:spPr>
          <a:xfrm>
            <a:off x="3938725" y="2043463"/>
            <a:ext cx="707400" cy="6504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6</a:t>
            </a:r>
            <a:endParaRPr sz="2000"/>
          </a:p>
        </p:txBody>
      </p:sp>
      <p:sp>
        <p:nvSpPr>
          <p:cNvPr id="916" name="Google Shape;916;p76"/>
          <p:cNvSpPr/>
          <p:nvPr/>
        </p:nvSpPr>
        <p:spPr>
          <a:xfrm>
            <a:off x="3226075" y="2904744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3</a:t>
            </a:r>
            <a:endParaRPr sz="2000"/>
          </a:p>
        </p:txBody>
      </p:sp>
      <p:sp>
        <p:nvSpPr>
          <p:cNvPr id="917" name="Google Shape;917;p76"/>
          <p:cNvSpPr/>
          <p:nvPr/>
        </p:nvSpPr>
        <p:spPr>
          <a:xfrm>
            <a:off x="2513425" y="38422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2</a:t>
            </a:r>
            <a:endParaRPr sz="2000"/>
          </a:p>
        </p:txBody>
      </p:sp>
      <p:sp>
        <p:nvSpPr>
          <p:cNvPr id="918" name="Google Shape;918;p76"/>
          <p:cNvSpPr/>
          <p:nvPr/>
        </p:nvSpPr>
        <p:spPr>
          <a:xfrm>
            <a:off x="5611242" y="1716086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15</a:t>
            </a:r>
            <a:endParaRPr sz="2000"/>
          </a:p>
        </p:txBody>
      </p:sp>
      <p:sp>
        <p:nvSpPr>
          <p:cNvPr id="919" name="Google Shape;919;p76"/>
          <p:cNvSpPr/>
          <p:nvPr/>
        </p:nvSpPr>
        <p:spPr>
          <a:xfrm>
            <a:off x="6124409" y="2574940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17</a:t>
            </a:r>
            <a:endParaRPr sz="2000"/>
          </a:p>
        </p:txBody>
      </p:sp>
      <p:cxnSp>
        <p:nvCxnSpPr>
          <p:cNvPr id="920" name="Google Shape;920;p76"/>
          <p:cNvCxnSpPr>
            <a:stCxn id="913" idx="5"/>
            <a:endCxn id="918" idx="1"/>
          </p:cNvCxnSpPr>
          <p:nvPr/>
        </p:nvCxnSpPr>
        <p:spPr>
          <a:xfrm>
            <a:off x="5507645" y="1639976"/>
            <a:ext cx="207300" cy="171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1" name="Google Shape;921;p76"/>
          <p:cNvCxnSpPr>
            <a:stCxn id="918" idx="5"/>
            <a:endCxn id="919" idx="0"/>
          </p:cNvCxnSpPr>
          <p:nvPr/>
        </p:nvCxnSpPr>
        <p:spPr>
          <a:xfrm>
            <a:off x="6215046" y="2271237"/>
            <a:ext cx="263100" cy="303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2" name="Google Shape;922;p76"/>
          <p:cNvCxnSpPr>
            <a:stCxn id="915" idx="3"/>
            <a:endCxn id="916" idx="7"/>
          </p:cNvCxnSpPr>
          <p:nvPr/>
        </p:nvCxnSpPr>
        <p:spPr>
          <a:xfrm flipH="1">
            <a:off x="3829921" y="2598614"/>
            <a:ext cx="212400" cy="401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3" name="Google Shape;923;p76"/>
          <p:cNvCxnSpPr>
            <a:stCxn id="915" idx="5"/>
            <a:endCxn id="914" idx="1"/>
          </p:cNvCxnSpPr>
          <p:nvPr/>
        </p:nvCxnSpPr>
        <p:spPr>
          <a:xfrm>
            <a:off x="4542529" y="2598614"/>
            <a:ext cx="435000" cy="20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4" name="Google Shape;924;p76"/>
          <p:cNvCxnSpPr>
            <a:stCxn id="916" idx="3"/>
            <a:endCxn id="917" idx="7"/>
          </p:cNvCxnSpPr>
          <p:nvPr/>
        </p:nvCxnSpPr>
        <p:spPr>
          <a:xfrm flipH="1">
            <a:off x="3117271" y="3459895"/>
            <a:ext cx="212400" cy="477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5" name="Google Shape;925;p76"/>
          <p:cNvCxnSpPr>
            <a:stCxn id="913" idx="3"/>
            <a:endCxn id="915" idx="0"/>
          </p:cNvCxnSpPr>
          <p:nvPr/>
        </p:nvCxnSpPr>
        <p:spPr>
          <a:xfrm flipH="1">
            <a:off x="4292538" y="1639976"/>
            <a:ext cx="714900" cy="403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6" name="Google Shape;926;p76"/>
          <p:cNvSpPr/>
          <p:nvPr/>
        </p:nvSpPr>
        <p:spPr>
          <a:xfrm>
            <a:off x="3911875" y="3819144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4</a:t>
            </a:r>
            <a:endParaRPr sz="2000"/>
          </a:p>
        </p:txBody>
      </p:sp>
      <p:cxnSp>
        <p:nvCxnSpPr>
          <p:cNvPr id="927" name="Google Shape;927;p76"/>
          <p:cNvCxnSpPr>
            <a:stCxn id="916" idx="5"/>
            <a:endCxn id="926" idx="0"/>
          </p:cNvCxnSpPr>
          <p:nvPr/>
        </p:nvCxnSpPr>
        <p:spPr>
          <a:xfrm>
            <a:off x="3829879" y="3459895"/>
            <a:ext cx="435600" cy="359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8" name="Google Shape;928;p76"/>
          <p:cNvCxnSpPr>
            <a:stCxn id="926" idx="5"/>
            <a:endCxn id="912" idx="0"/>
          </p:cNvCxnSpPr>
          <p:nvPr/>
        </p:nvCxnSpPr>
        <p:spPr>
          <a:xfrm>
            <a:off x="4515679" y="4374295"/>
            <a:ext cx="129600" cy="511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9" name="Google Shape;929;p76"/>
          <p:cNvSpPr/>
          <p:nvPr/>
        </p:nvSpPr>
        <p:spPr>
          <a:xfrm>
            <a:off x="4369075" y="4885944"/>
            <a:ext cx="707400" cy="6504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5</a:t>
            </a:r>
            <a:endParaRPr sz="20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77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35" name="Google Shape;935;p77"/>
          <p:cNvSpPr txBox="1"/>
          <p:nvPr/>
        </p:nvSpPr>
        <p:spPr>
          <a:xfrm>
            <a:off x="0" y="4885475"/>
            <a:ext cx="9290400" cy="23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pt-BR" sz="2600">
                <a:solidFill>
                  <a:schemeClr val="dk1"/>
                </a:solidFill>
              </a:rPr>
              <a:t>Note que, nesse caso, não é possível fazer rotação diretamente em 6; se fizer, continuará ocorrendo desbalanceamento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936" name="Google Shape;936;p77"/>
          <p:cNvSpPr/>
          <p:nvPr/>
        </p:nvSpPr>
        <p:spPr>
          <a:xfrm>
            <a:off x="4903842" y="10848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937" name="Google Shape;937;p77"/>
          <p:cNvSpPr/>
          <p:nvPr/>
        </p:nvSpPr>
        <p:spPr>
          <a:xfrm>
            <a:off x="4874008" y="270425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7</a:t>
            </a:r>
            <a:endParaRPr sz="2000"/>
          </a:p>
        </p:txBody>
      </p:sp>
      <p:sp>
        <p:nvSpPr>
          <p:cNvPr id="938" name="Google Shape;938;p77"/>
          <p:cNvSpPr/>
          <p:nvPr/>
        </p:nvSpPr>
        <p:spPr>
          <a:xfrm>
            <a:off x="3938725" y="2043463"/>
            <a:ext cx="707400" cy="6504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6</a:t>
            </a:r>
            <a:endParaRPr sz="2000"/>
          </a:p>
        </p:txBody>
      </p:sp>
      <p:sp>
        <p:nvSpPr>
          <p:cNvPr id="939" name="Google Shape;939;p77"/>
          <p:cNvSpPr/>
          <p:nvPr/>
        </p:nvSpPr>
        <p:spPr>
          <a:xfrm>
            <a:off x="3226075" y="2904744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3</a:t>
            </a:r>
            <a:endParaRPr sz="2000"/>
          </a:p>
        </p:txBody>
      </p:sp>
      <p:sp>
        <p:nvSpPr>
          <p:cNvPr id="940" name="Google Shape;940;p77"/>
          <p:cNvSpPr/>
          <p:nvPr/>
        </p:nvSpPr>
        <p:spPr>
          <a:xfrm>
            <a:off x="2513425" y="38422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2</a:t>
            </a:r>
            <a:endParaRPr sz="2000"/>
          </a:p>
        </p:txBody>
      </p:sp>
      <p:sp>
        <p:nvSpPr>
          <p:cNvPr id="941" name="Google Shape;941;p77"/>
          <p:cNvSpPr/>
          <p:nvPr/>
        </p:nvSpPr>
        <p:spPr>
          <a:xfrm>
            <a:off x="5611242" y="1716086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15</a:t>
            </a:r>
            <a:endParaRPr sz="2000"/>
          </a:p>
        </p:txBody>
      </p:sp>
      <p:sp>
        <p:nvSpPr>
          <p:cNvPr id="942" name="Google Shape;942;p77"/>
          <p:cNvSpPr/>
          <p:nvPr/>
        </p:nvSpPr>
        <p:spPr>
          <a:xfrm>
            <a:off x="6124409" y="2574940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17</a:t>
            </a:r>
            <a:endParaRPr sz="2000"/>
          </a:p>
        </p:txBody>
      </p:sp>
      <p:cxnSp>
        <p:nvCxnSpPr>
          <p:cNvPr id="943" name="Google Shape;943;p77"/>
          <p:cNvCxnSpPr>
            <a:stCxn id="936" idx="5"/>
            <a:endCxn id="941" idx="1"/>
          </p:cNvCxnSpPr>
          <p:nvPr/>
        </p:nvCxnSpPr>
        <p:spPr>
          <a:xfrm>
            <a:off x="5507645" y="1639976"/>
            <a:ext cx="207300" cy="171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4" name="Google Shape;944;p77"/>
          <p:cNvCxnSpPr>
            <a:stCxn id="941" idx="5"/>
            <a:endCxn id="942" idx="0"/>
          </p:cNvCxnSpPr>
          <p:nvPr/>
        </p:nvCxnSpPr>
        <p:spPr>
          <a:xfrm>
            <a:off x="6215046" y="2271237"/>
            <a:ext cx="263100" cy="303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5" name="Google Shape;945;p77"/>
          <p:cNvCxnSpPr>
            <a:stCxn id="938" idx="3"/>
            <a:endCxn id="939" idx="7"/>
          </p:cNvCxnSpPr>
          <p:nvPr/>
        </p:nvCxnSpPr>
        <p:spPr>
          <a:xfrm flipH="1">
            <a:off x="3829921" y="2598614"/>
            <a:ext cx="212400" cy="401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6" name="Google Shape;946;p77"/>
          <p:cNvCxnSpPr>
            <a:stCxn id="938" idx="5"/>
            <a:endCxn id="937" idx="1"/>
          </p:cNvCxnSpPr>
          <p:nvPr/>
        </p:nvCxnSpPr>
        <p:spPr>
          <a:xfrm>
            <a:off x="4542529" y="2598614"/>
            <a:ext cx="435000" cy="20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7" name="Google Shape;947;p77"/>
          <p:cNvCxnSpPr>
            <a:stCxn id="939" idx="3"/>
            <a:endCxn id="940" idx="7"/>
          </p:cNvCxnSpPr>
          <p:nvPr/>
        </p:nvCxnSpPr>
        <p:spPr>
          <a:xfrm flipH="1">
            <a:off x="3117271" y="3459895"/>
            <a:ext cx="212400" cy="477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8" name="Google Shape;948;p77"/>
          <p:cNvCxnSpPr>
            <a:stCxn id="936" idx="3"/>
            <a:endCxn id="938" idx="0"/>
          </p:cNvCxnSpPr>
          <p:nvPr/>
        </p:nvCxnSpPr>
        <p:spPr>
          <a:xfrm flipH="1">
            <a:off x="4292538" y="1639976"/>
            <a:ext cx="714900" cy="403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9" name="Google Shape;949;p77"/>
          <p:cNvSpPr/>
          <p:nvPr/>
        </p:nvSpPr>
        <p:spPr>
          <a:xfrm>
            <a:off x="3911875" y="3819144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4</a:t>
            </a:r>
            <a:endParaRPr sz="2000"/>
          </a:p>
        </p:txBody>
      </p:sp>
      <p:cxnSp>
        <p:nvCxnSpPr>
          <p:cNvPr id="950" name="Google Shape;950;p77"/>
          <p:cNvCxnSpPr>
            <a:stCxn id="939" idx="5"/>
            <a:endCxn id="949" idx="0"/>
          </p:cNvCxnSpPr>
          <p:nvPr/>
        </p:nvCxnSpPr>
        <p:spPr>
          <a:xfrm>
            <a:off x="3829879" y="3459895"/>
            <a:ext cx="435600" cy="359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1" name="Google Shape;951;p77"/>
          <p:cNvCxnSpPr>
            <a:stCxn id="949" idx="5"/>
            <a:endCxn id="935" idx="0"/>
          </p:cNvCxnSpPr>
          <p:nvPr/>
        </p:nvCxnSpPr>
        <p:spPr>
          <a:xfrm>
            <a:off x="4515679" y="4374295"/>
            <a:ext cx="129600" cy="511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2" name="Google Shape;952;p77"/>
          <p:cNvSpPr/>
          <p:nvPr/>
        </p:nvSpPr>
        <p:spPr>
          <a:xfrm>
            <a:off x="4369075" y="4885944"/>
            <a:ext cx="707400" cy="6504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5</a:t>
            </a:r>
            <a:endParaRPr sz="20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78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58" name="Google Shape;958;p78"/>
          <p:cNvSpPr txBox="1"/>
          <p:nvPr/>
        </p:nvSpPr>
        <p:spPr>
          <a:xfrm>
            <a:off x="0" y="4885475"/>
            <a:ext cx="9720000" cy="23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>
                <a:solidFill>
                  <a:schemeClr val="dk1"/>
                </a:solidFill>
              </a:rPr>
              <a:t>O problema é que, enquanto </a:t>
            </a:r>
            <a:r>
              <a:rPr lang="pt-BR" sz="2400" u="sng">
                <a:solidFill>
                  <a:schemeClr val="dk1"/>
                </a:solidFill>
              </a:rPr>
              <a:t>o nó 6 está desbalanceado pelo lado esquerdo</a:t>
            </a:r>
            <a:r>
              <a:rPr lang="pt-BR" sz="2400">
                <a:solidFill>
                  <a:schemeClr val="dk1"/>
                </a:solidFill>
              </a:rPr>
              <a:t> (sua subárvore da esquerda tem mais nós que a direita), </a:t>
            </a:r>
            <a:r>
              <a:rPr lang="pt-BR" sz="2400" u="sng">
                <a:solidFill>
                  <a:schemeClr val="dk1"/>
                </a:solidFill>
              </a:rPr>
              <a:t>seu filho 3 está desbalanceado para a direita</a:t>
            </a:r>
            <a:r>
              <a:rPr lang="pt-BR" sz="2400">
                <a:solidFill>
                  <a:schemeClr val="dk1"/>
                </a:solidFill>
              </a:rPr>
              <a:t> (sua subárvore da direita tem mais nós do que a subárvore da esquerda)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959" name="Google Shape;959;p78"/>
          <p:cNvSpPr/>
          <p:nvPr/>
        </p:nvSpPr>
        <p:spPr>
          <a:xfrm>
            <a:off x="4903842" y="10848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960" name="Google Shape;960;p78"/>
          <p:cNvSpPr/>
          <p:nvPr/>
        </p:nvSpPr>
        <p:spPr>
          <a:xfrm>
            <a:off x="4874008" y="270425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7</a:t>
            </a:r>
            <a:endParaRPr sz="2000"/>
          </a:p>
        </p:txBody>
      </p:sp>
      <p:sp>
        <p:nvSpPr>
          <p:cNvPr id="961" name="Google Shape;961;p78"/>
          <p:cNvSpPr/>
          <p:nvPr/>
        </p:nvSpPr>
        <p:spPr>
          <a:xfrm>
            <a:off x="3938725" y="2043463"/>
            <a:ext cx="707400" cy="6504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6</a:t>
            </a:r>
            <a:endParaRPr sz="2000"/>
          </a:p>
        </p:txBody>
      </p:sp>
      <p:sp>
        <p:nvSpPr>
          <p:cNvPr id="962" name="Google Shape;962;p78"/>
          <p:cNvSpPr/>
          <p:nvPr/>
        </p:nvSpPr>
        <p:spPr>
          <a:xfrm>
            <a:off x="3226075" y="2904744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3</a:t>
            </a:r>
            <a:endParaRPr sz="2000"/>
          </a:p>
        </p:txBody>
      </p:sp>
      <p:sp>
        <p:nvSpPr>
          <p:cNvPr id="963" name="Google Shape;963;p78"/>
          <p:cNvSpPr/>
          <p:nvPr/>
        </p:nvSpPr>
        <p:spPr>
          <a:xfrm>
            <a:off x="2513425" y="38422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2</a:t>
            </a:r>
            <a:endParaRPr sz="2000"/>
          </a:p>
        </p:txBody>
      </p:sp>
      <p:sp>
        <p:nvSpPr>
          <p:cNvPr id="964" name="Google Shape;964;p78"/>
          <p:cNvSpPr/>
          <p:nvPr/>
        </p:nvSpPr>
        <p:spPr>
          <a:xfrm>
            <a:off x="5611242" y="1716086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15</a:t>
            </a:r>
            <a:endParaRPr sz="2000"/>
          </a:p>
        </p:txBody>
      </p:sp>
      <p:sp>
        <p:nvSpPr>
          <p:cNvPr id="965" name="Google Shape;965;p78"/>
          <p:cNvSpPr/>
          <p:nvPr/>
        </p:nvSpPr>
        <p:spPr>
          <a:xfrm>
            <a:off x="6124409" y="2574940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17</a:t>
            </a:r>
            <a:endParaRPr sz="2000"/>
          </a:p>
        </p:txBody>
      </p:sp>
      <p:cxnSp>
        <p:nvCxnSpPr>
          <p:cNvPr id="966" name="Google Shape;966;p78"/>
          <p:cNvCxnSpPr>
            <a:stCxn id="959" idx="5"/>
            <a:endCxn id="964" idx="1"/>
          </p:cNvCxnSpPr>
          <p:nvPr/>
        </p:nvCxnSpPr>
        <p:spPr>
          <a:xfrm>
            <a:off x="5507645" y="1639976"/>
            <a:ext cx="207300" cy="171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7" name="Google Shape;967;p78"/>
          <p:cNvCxnSpPr>
            <a:stCxn id="964" idx="5"/>
            <a:endCxn id="965" idx="0"/>
          </p:cNvCxnSpPr>
          <p:nvPr/>
        </p:nvCxnSpPr>
        <p:spPr>
          <a:xfrm>
            <a:off x="6215046" y="2271237"/>
            <a:ext cx="263100" cy="303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8" name="Google Shape;968;p78"/>
          <p:cNvCxnSpPr>
            <a:stCxn id="961" idx="3"/>
            <a:endCxn id="962" idx="7"/>
          </p:cNvCxnSpPr>
          <p:nvPr/>
        </p:nvCxnSpPr>
        <p:spPr>
          <a:xfrm flipH="1">
            <a:off x="3829921" y="2598614"/>
            <a:ext cx="212400" cy="401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9" name="Google Shape;969;p78"/>
          <p:cNvCxnSpPr>
            <a:stCxn id="961" idx="5"/>
            <a:endCxn id="960" idx="1"/>
          </p:cNvCxnSpPr>
          <p:nvPr/>
        </p:nvCxnSpPr>
        <p:spPr>
          <a:xfrm>
            <a:off x="4542529" y="2598614"/>
            <a:ext cx="435000" cy="20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0" name="Google Shape;970;p78"/>
          <p:cNvCxnSpPr>
            <a:stCxn id="962" idx="3"/>
            <a:endCxn id="963" idx="7"/>
          </p:cNvCxnSpPr>
          <p:nvPr/>
        </p:nvCxnSpPr>
        <p:spPr>
          <a:xfrm flipH="1">
            <a:off x="3117271" y="3459895"/>
            <a:ext cx="212400" cy="477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1" name="Google Shape;971;p78"/>
          <p:cNvCxnSpPr>
            <a:stCxn id="959" idx="3"/>
            <a:endCxn id="961" idx="0"/>
          </p:cNvCxnSpPr>
          <p:nvPr/>
        </p:nvCxnSpPr>
        <p:spPr>
          <a:xfrm flipH="1">
            <a:off x="4292538" y="1639976"/>
            <a:ext cx="714900" cy="403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2" name="Google Shape;972;p78"/>
          <p:cNvSpPr/>
          <p:nvPr/>
        </p:nvSpPr>
        <p:spPr>
          <a:xfrm>
            <a:off x="3911875" y="3819144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4</a:t>
            </a:r>
            <a:endParaRPr sz="2000"/>
          </a:p>
        </p:txBody>
      </p:sp>
      <p:cxnSp>
        <p:nvCxnSpPr>
          <p:cNvPr id="973" name="Google Shape;973;p78"/>
          <p:cNvCxnSpPr>
            <a:stCxn id="962" idx="5"/>
            <a:endCxn id="972" idx="0"/>
          </p:cNvCxnSpPr>
          <p:nvPr/>
        </p:nvCxnSpPr>
        <p:spPr>
          <a:xfrm>
            <a:off x="3829879" y="3459895"/>
            <a:ext cx="435600" cy="359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4" name="Google Shape;974;p78"/>
          <p:cNvCxnSpPr>
            <a:stCxn id="972" idx="5"/>
            <a:endCxn id="975" idx="1"/>
          </p:cNvCxnSpPr>
          <p:nvPr/>
        </p:nvCxnSpPr>
        <p:spPr>
          <a:xfrm>
            <a:off x="4515679" y="4374295"/>
            <a:ext cx="595500" cy="345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5" name="Google Shape;975;p78"/>
          <p:cNvSpPr/>
          <p:nvPr/>
        </p:nvSpPr>
        <p:spPr>
          <a:xfrm>
            <a:off x="5007450" y="4624169"/>
            <a:ext cx="707400" cy="6504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5</a:t>
            </a:r>
            <a:endParaRPr sz="20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79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81" name="Google Shape;981;p79"/>
          <p:cNvSpPr txBox="1"/>
          <p:nvPr/>
        </p:nvSpPr>
        <p:spPr>
          <a:xfrm>
            <a:off x="0" y="4885475"/>
            <a:ext cx="9720000" cy="23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>
                <a:solidFill>
                  <a:schemeClr val="dk1"/>
                </a:solidFill>
              </a:rPr>
              <a:t>Nesse caso, primeiro é preciso “corrigir” a distribuição do seu filho 3; realiza-se uma rotação simples sobre o nó 3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982" name="Google Shape;982;p79"/>
          <p:cNvSpPr/>
          <p:nvPr/>
        </p:nvSpPr>
        <p:spPr>
          <a:xfrm>
            <a:off x="4903842" y="10848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983" name="Google Shape;983;p79"/>
          <p:cNvSpPr/>
          <p:nvPr/>
        </p:nvSpPr>
        <p:spPr>
          <a:xfrm>
            <a:off x="4874008" y="270425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7</a:t>
            </a:r>
            <a:endParaRPr sz="2000"/>
          </a:p>
        </p:txBody>
      </p:sp>
      <p:sp>
        <p:nvSpPr>
          <p:cNvPr id="984" name="Google Shape;984;p79"/>
          <p:cNvSpPr/>
          <p:nvPr/>
        </p:nvSpPr>
        <p:spPr>
          <a:xfrm>
            <a:off x="3938725" y="2043463"/>
            <a:ext cx="707400" cy="6504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6</a:t>
            </a:r>
            <a:endParaRPr sz="2000"/>
          </a:p>
        </p:txBody>
      </p:sp>
      <p:sp>
        <p:nvSpPr>
          <p:cNvPr id="985" name="Google Shape;985;p79"/>
          <p:cNvSpPr/>
          <p:nvPr/>
        </p:nvSpPr>
        <p:spPr>
          <a:xfrm>
            <a:off x="3226075" y="2904744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3</a:t>
            </a:r>
            <a:endParaRPr sz="2000"/>
          </a:p>
        </p:txBody>
      </p:sp>
      <p:sp>
        <p:nvSpPr>
          <p:cNvPr id="986" name="Google Shape;986;p79"/>
          <p:cNvSpPr/>
          <p:nvPr/>
        </p:nvSpPr>
        <p:spPr>
          <a:xfrm>
            <a:off x="2513425" y="38422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2</a:t>
            </a:r>
            <a:endParaRPr sz="2000"/>
          </a:p>
        </p:txBody>
      </p:sp>
      <p:sp>
        <p:nvSpPr>
          <p:cNvPr id="987" name="Google Shape;987;p79"/>
          <p:cNvSpPr/>
          <p:nvPr/>
        </p:nvSpPr>
        <p:spPr>
          <a:xfrm>
            <a:off x="5611242" y="1716086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15</a:t>
            </a:r>
            <a:endParaRPr sz="2000"/>
          </a:p>
        </p:txBody>
      </p:sp>
      <p:sp>
        <p:nvSpPr>
          <p:cNvPr id="988" name="Google Shape;988;p79"/>
          <p:cNvSpPr/>
          <p:nvPr/>
        </p:nvSpPr>
        <p:spPr>
          <a:xfrm>
            <a:off x="6124409" y="2574940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17</a:t>
            </a:r>
            <a:endParaRPr sz="2000"/>
          </a:p>
        </p:txBody>
      </p:sp>
      <p:cxnSp>
        <p:nvCxnSpPr>
          <p:cNvPr id="989" name="Google Shape;989;p79"/>
          <p:cNvCxnSpPr>
            <a:stCxn id="982" idx="5"/>
            <a:endCxn id="987" idx="1"/>
          </p:cNvCxnSpPr>
          <p:nvPr/>
        </p:nvCxnSpPr>
        <p:spPr>
          <a:xfrm>
            <a:off x="5507645" y="1639976"/>
            <a:ext cx="207300" cy="171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0" name="Google Shape;990;p79"/>
          <p:cNvCxnSpPr>
            <a:stCxn id="987" idx="5"/>
            <a:endCxn id="988" idx="0"/>
          </p:cNvCxnSpPr>
          <p:nvPr/>
        </p:nvCxnSpPr>
        <p:spPr>
          <a:xfrm>
            <a:off x="6215046" y="2271237"/>
            <a:ext cx="263100" cy="303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1" name="Google Shape;991;p79"/>
          <p:cNvCxnSpPr>
            <a:stCxn id="984" idx="3"/>
            <a:endCxn id="985" idx="7"/>
          </p:cNvCxnSpPr>
          <p:nvPr/>
        </p:nvCxnSpPr>
        <p:spPr>
          <a:xfrm flipH="1">
            <a:off x="3829921" y="2598614"/>
            <a:ext cx="212400" cy="401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2" name="Google Shape;992;p79"/>
          <p:cNvCxnSpPr>
            <a:stCxn id="984" idx="5"/>
            <a:endCxn id="983" idx="1"/>
          </p:cNvCxnSpPr>
          <p:nvPr/>
        </p:nvCxnSpPr>
        <p:spPr>
          <a:xfrm>
            <a:off x="4542529" y="2598614"/>
            <a:ext cx="435000" cy="20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3" name="Google Shape;993;p79"/>
          <p:cNvCxnSpPr>
            <a:stCxn id="985" idx="3"/>
            <a:endCxn id="986" idx="7"/>
          </p:cNvCxnSpPr>
          <p:nvPr/>
        </p:nvCxnSpPr>
        <p:spPr>
          <a:xfrm flipH="1">
            <a:off x="3117271" y="3459895"/>
            <a:ext cx="212400" cy="477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4" name="Google Shape;994;p79"/>
          <p:cNvCxnSpPr>
            <a:stCxn id="982" idx="3"/>
            <a:endCxn id="984" idx="0"/>
          </p:cNvCxnSpPr>
          <p:nvPr/>
        </p:nvCxnSpPr>
        <p:spPr>
          <a:xfrm flipH="1">
            <a:off x="4292538" y="1639976"/>
            <a:ext cx="714900" cy="403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5" name="Google Shape;995;p79"/>
          <p:cNvSpPr/>
          <p:nvPr/>
        </p:nvSpPr>
        <p:spPr>
          <a:xfrm>
            <a:off x="3911875" y="3819144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4</a:t>
            </a:r>
            <a:endParaRPr sz="2000"/>
          </a:p>
        </p:txBody>
      </p:sp>
      <p:cxnSp>
        <p:nvCxnSpPr>
          <p:cNvPr id="996" name="Google Shape;996;p79"/>
          <p:cNvCxnSpPr>
            <a:stCxn id="985" idx="5"/>
            <a:endCxn id="995" idx="0"/>
          </p:cNvCxnSpPr>
          <p:nvPr/>
        </p:nvCxnSpPr>
        <p:spPr>
          <a:xfrm>
            <a:off x="3829879" y="3459895"/>
            <a:ext cx="435600" cy="359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7" name="Google Shape;997;p79"/>
          <p:cNvCxnSpPr>
            <a:stCxn id="995" idx="5"/>
            <a:endCxn id="998" idx="1"/>
          </p:cNvCxnSpPr>
          <p:nvPr/>
        </p:nvCxnSpPr>
        <p:spPr>
          <a:xfrm>
            <a:off x="4515679" y="4374295"/>
            <a:ext cx="595500" cy="345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8" name="Google Shape;998;p79"/>
          <p:cNvSpPr/>
          <p:nvPr/>
        </p:nvSpPr>
        <p:spPr>
          <a:xfrm>
            <a:off x="5007450" y="4624169"/>
            <a:ext cx="707400" cy="6504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5</a:t>
            </a:r>
            <a:endParaRPr sz="20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80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04" name="Google Shape;1004;p80"/>
          <p:cNvSpPr/>
          <p:nvPr/>
        </p:nvSpPr>
        <p:spPr>
          <a:xfrm>
            <a:off x="2541642" y="10848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1005" name="Google Shape;1005;p80"/>
          <p:cNvSpPr/>
          <p:nvPr/>
        </p:nvSpPr>
        <p:spPr>
          <a:xfrm>
            <a:off x="2511808" y="270425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7</a:t>
            </a:r>
            <a:endParaRPr sz="2000"/>
          </a:p>
        </p:txBody>
      </p:sp>
      <p:sp>
        <p:nvSpPr>
          <p:cNvPr id="1006" name="Google Shape;1006;p80"/>
          <p:cNvSpPr/>
          <p:nvPr/>
        </p:nvSpPr>
        <p:spPr>
          <a:xfrm>
            <a:off x="1576525" y="2043463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6</a:t>
            </a:r>
            <a:endParaRPr sz="2000"/>
          </a:p>
        </p:txBody>
      </p:sp>
      <p:sp>
        <p:nvSpPr>
          <p:cNvPr id="1007" name="Google Shape;1007;p80"/>
          <p:cNvSpPr/>
          <p:nvPr/>
        </p:nvSpPr>
        <p:spPr>
          <a:xfrm>
            <a:off x="863875" y="2904744"/>
            <a:ext cx="707400" cy="6504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3</a:t>
            </a:r>
            <a:endParaRPr sz="2000"/>
          </a:p>
        </p:txBody>
      </p:sp>
      <p:sp>
        <p:nvSpPr>
          <p:cNvPr id="1008" name="Google Shape;1008;p80"/>
          <p:cNvSpPr/>
          <p:nvPr/>
        </p:nvSpPr>
        <p:spPr>
          <a:xfrm>
            <a:off x="151225" y="38422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2</a:t>
            </a:r>
            <a:endParaRPr sz="2000"/>
          </a:p>
        </p:txBody>
      </p:sp>
      <p:sp>
        <p:nvSpPr>
          <p:cNvPr id="1009" name="Google Shape;1009;p80"/>
          <p:cNvSpPr/>
          <p:nvPr/>
        </p:nvSpPr>
        <p:spPr>
          <a:xfrm>
            <a:off x="3249042" y="1716086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15</a:t>
            </a:r>
            <a:endParaRPr sz="2000"/>
          </a:p>
        </p:txBody>
      </p:sp>
      <p:sp>
        <p:nvSpPr>
          <p:cNvPr id="1010" name="Google Shape;1010;p80"/>
          <p:cNvSpPr/>
          <p:nvPr/>
        </p:nvSpPr>
        <p:spPr>
          <a:xfrm>
            <a:off x="3762209" y="2574940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17</a:t>
            </a:r>
            <a:endParaRPr sz="2000"/>
          </a:p>
        </p:txBody>
      </p:sp>
      <p:cxnSp>
        <p:nvCxnSpPr>
          <p:cNvPr id="1011" name="Google Shape;1011;p80"/>
          <p:cNvCxnSpPr>
            <a:stCxn id="1004" idx="5"/>
            <a:endCxn id="1009" idx="1"/>
          </p:cNvCxnSpPr>
          <p:nvPr/>
        </p:nvCxnSpPr>
        <p:spPr>
          <a:xfrm>
            <a:off x="3145445" y="1639976"/>
            <a:ext cx="207300" cy="171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2" name="Google Shape;1012;p80"/>
          <p:cNvCxnSpPr>
            <a:stCxn id="1009" idx="5"/>
            <a:endCxn id="1010" idx="0"/>
          </p:cNvCxnSpPr>
          <p:nvPr/>
        </p:nvCxnSpPr>
        <p:spPr>
          <a:xfrm>
            <a:off x="3852846" y="2271237"/>
            <a:ext cx="263100" cy="303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3" name="Google Shape;1013;p80"/>
          <p:cNvCxnSpPr>
            <a:stCxn id="1006" idx="3"/>
            <a:endCxn id="1007" idx="7"/>
          </p:cNvCxnSpPr>
          <p:nvPr/>
        </p:nvCxnSpPr>
        <p:spPr>
          <a:xfrm flipH="1">
            <a:off x="1467721" y="2598614"/>
            <a:ext cx="212400" cy="401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4" name="Google Shape;1014;p80"/>
          <p:cNvCxnSpPr>
            <a:stCxn id="1006" idx="5"/>
            <a:endCxn id="1005" idx="1"/>
          </p:cNvCxnSpPr>
          <p:nvPr/>
        </p:nvCxnSpPr>
        <p:spPr>
          <a:xfrm>
            <a:off x="2180329" y="2598614"/>
            <a:ext cx="435000" cy="20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5" name="Google Shape;1015;p80"/>
          <p:cNvCxnSpPr>
            <a:stCxn id="1007" idx="3"/>
            <a:endCxn id="1008" idx="7"/>
          </p:cNvCxnSpPr>
          <p:nvPr/>
        </p:nvCxnSpPr>
        <p:spPr>
          <a:xfrm flipH="1">
            <a:off x="755071" y="3459895"/>
            <a:ext cx="212400" cy="477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6" name="Google Shape;1016;p80"/>
          <p:cNvCxnSpPr>
            <a:stCxn id="1004" idx="3"/>
            <a:endCxn id="1006" idx="0"/>
          </p:cNvCxnSpPr>
          <p:nvPr/>
        </p:nvCxnSpPr>
        <p:spPr>
          <a:xfrm flipH="1">
            <a:off x="1930338" y="1639976"/>
            <a:ext cx="714900" cy="403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7" name="Google Shape;1017;p80"/>
          <p:cNvSpPr/>
          <p:nvPr/>
        </p:nvSpPr>
        <p:spPr>
          <a:xfrm>
            <a:off x="1549675" y="3819144"/>
            <a:ext cx="707400" cy="6504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4</a:t>
            </a:r>
            <a:endParaRPr sz="2000"/>
          </a:p>
        </p:txBody>
      </p:sp>
      <p:cxnSp>
        <p:nvCxnSpPr>
          <p:cNvPr id="1018" name="Google Shape;1018;p80"/>
          <p:cNvCxnSpPr>
            <a:stCxn id="1007" idx="5"/>
            <a:endCxn id="1017" idx="0"/>
          </p:cNvCxnSpPr>
          <p:nvPr/>
        </p:nvCxnSpPr>
        <p:spPr>
          <a:xfrm>
            <a:off x="1467679" y="3459895"/>
            <a:ext cx="435600" cy="359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9" name="Google Shape;1019;p80"/>
          <p:cNvCxnSpPr>
            <a:stCxn id="1017" idx="5"/>
            <a:endCxn id="1020" idx="1"/>
          </p:cNvCxnSpPr>
          <p:nvPr/>
        </p:nvCxnSpPr>
        <p:spPr>
          <a:xfrm>
            <a:off x="2153479" y="4374295"/>
            <a:ext cx="595500" cy="345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0" name="Google Shape;1020;p80"/>
          <p:cNvSpPr/>
          <p:nvPr/>
        </p:nvSpPr>
        <p:spPr>
          <a:xfrm>
            <a:off x="2645250" y="462416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5</a:t>
            </a:r>
            <a:endParaRPr sz="2000"/>
          </a:p>
        </p:txBody>
      </p:sp>
      <p:sp>
        <p:nvSpPr>
          <p:cNvPr id="1021" name="Google Shape;1021;p80"/>
          <p:cNvSpPr/>
          <p:nvPr/>
        </p:nvSpPr>
        <p:spPr>
          <a:xfrm>
            <a:off x="7723242" y="11610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1022" name="Google Shape;1022;p80"/>
          <p:cNvSpPr/>
          <p:nvPr/>
        </p:nvSpPr>
        <p:spPr>
          <a:xfrm>
            <a:off x="7693408" y="278045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7</a:t>
            </a:r>
            <a:endParaRPr sz="2000"/>
          </a:p>
        </p:txBody>
      </p:sp>
      <p:sp>
        <p:nvSpPr>
          <p:cNvPr id="1023" name="Google Shape;1023;p80"/>
          <p:cNvSpPr/>
          <p:nvPr/>
        </p:nvSpPr>
        <p:spPr>
          <a:xfrm>
            <a:off x="6758125" y="2119663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6</a:t>
            </a:r>
            <a:endParaRPr sz="2000"/>
          </a:p>
        </p:txBody>
      </p:sp>
      <p:sp>
        <p:nvSpPr>
          <p:cNvPr id="1024" name="Google Shape;1024;p80"/>
          <p:cNvSpPr/>
          <p:nvPr/>
        </p:nvSpPr>
        <p:spPr>
          <a:xfrm>
            <a:off x="5588275" y="3971544"/>
            <a:ext cx="707400" cy="6504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3</a:t>
            </a:r>
            <a:endParaRPr sz="2000"/>
          </a:p>
        </p:txBody>
      </p:sp>
      <p:sp>
        <p:nvSpPr>
          <p:cNvPr id="1025" name="Google Shape;1025;p80"/>
          <p:cNvSpPr/>
          <p:nvPr/>
        </p:nvSpPr>
        <p:spPr>
          <a:xfrm>
            <a:off x="4875625" y="47566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2</a:t>
            </a:r>
            <a:endParaRPr sz="2000"/>
          </a:p>
        </p:txBody>
      </p:sp>
      <p:sp>
        <p:nvSpPr>
          <p:cNvPr id="1026" name="Google Shape;1026;p80"/>
          <p:cNvSpPr/>
          <p:nvPr/>
        </p:nvSpPr>
        <p:spPr>
          <a:xfrm>
            <a:off x="8430642" y="1792286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15</a:t>
            </a:r>
            <a:endParaRPr sz="2000"/>
          </a:p>
        </p:txBody>
      </p:sp>
      <p:sp>
        <p:nvSpPr>
          <p:cNvPr id="1027" name="Google Shape;1027;p80"/>
          <p:cNvSpPr/>
          <p:nvPr/>
        </p:nvSpPr>
        <p:spPr>
          <a:xfrm>
            <a:off x="8943809" y="2651140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17</a:t>
            </a:r>
            <a:endParaRPr sz="2000"/>
          </a:p>
        </p:txBody>
      </p:sp>
      <p:cxnSp>
        <p:nvCxnSpPr>
          <p:cNvPr id="1028" name="Google Shape;1028;p80"/>
          <p:cNvCxnSpPr>
            <a:stCxn id="1021" idx="5"/>
            <a:endCxn id="1026" idx="1"/>
          </p:cNvCxnSpPr>
          <p:nvPr/>
        </p:nvCxnSpPr>
        <p:spPr>
          <a:xfrm>
            <a:off x="8327045" y="1716176"/>
            <a:ext cx="207300" cy="171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9" name="Google Shape;1029;p80"/>
          <p:cNvCxnSpPr>
            <a:stCxn id="1026" idx="5"/>
            <a:endCxn id="1027" idx="0"/>
          </p:cNvCxnSpPr>
          <p:nvPr/>
        </p:nvCxnSpPr>
        <p:spPr>
          <a:xfrm>
            <a:off x="9034446" y="2347437"/>
            <a:ext cx="263100" cy="303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0" name="Google Shape;1030;p80"/>
          <p:cNvCxnSpPr>
            <a:stCxn id="1023" idx="5"/>
            <a:endCxn id="1022" idx="1"/>
          </p:cNvCxnSpPr>
          <p:nvPr/>
        </p:nvCxnSpPr>
        <p:spPr>
          <a:xfrm>
            <a:off x="7361929" y="2674814"/>
            <a:ext cx="435000" cy="20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1" name="Google Shape;1031;p80"/>
          <p:cNvCxnSpPr>
            <a:stCxn id="1024" idx="3"/>
            <a:endCxn id="1025" idx="7"/>
          </p:cNvCxnSpPr>
          <p:nvPr/>
        </p:nvCxnSpPr>
        <p:spPr>
          <a:xfrm flipH="1">
            <a:off x="5479471" y="4526695"/>
            <a:ext cx="212400" cy="325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2" name="Google Shape;1032;p80"/>
          <p:cNvCxnSpPr>
            <a:stCxn id="1021" idx="3"/>
            <a:endCxn id="1023" idx="0"/>
          </p:cNvCxnSpPr>
          <p:nvPr/>
        </p:nvCxnSpPr>
        <p:spPr>
          <a:xfrm flipH="1">
            <a:off x="7111938" y="1716176"/>
            <a:ext cx="714900" cy="403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3" name="Google Shape;1033;p80"/>
          <p:cNvSpPr/>
          <p:nvPr/>
        </p:nvSpPr>
        <p:spPr>
          <a:xfrm>
            <a:off x="6211225" y="3000019"/>
            <a:ext cx="707400" cy="6504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4</a:t>
            </a:r>
            <a:endParaRPr sz="2000"/>
          </a:p>
        </p:txBody>
      </p:sp>
      <p:cxnSp>
        <p:nvCxnSpPr>
          <p:cNvPr id="1034" name="Google Shape;1034;p80"/>
          <p:cNvCxnSpPr>
            <a:stCxn id="1033" idx="5"/>
            <a:endCxn id="1035" idx="1"/>
          </p:cNvCxnSpPr>
          <p:nvPr/>
        </p:nvCxnSpPr>
        <p:spPr>
          <a:xfrm>
            <a:off x="6815029" y="3555170"/>
            <a:ext cx="361800" cy="450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5" name="Google Shape;1035;p80"/>
          <p:cNvSpPr/>
          <p:nvPr/>
        </p:nvSpPr>
        <p:spPr>
          <a:xfrm>
            <a:off x="7073325" y="3909882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5</a:t>
            </a:r>
            <a:endParaRPr sz="2000"/>
          </a:p>
        </p:txBody>
      </p:sp>
      <p:sp>
        <p:nvSpPr>
          <p:cNvPr id="1036" name="Google Shape;1036;p80"/>
          <p:cNvSpPr/>
          <p:nvPr/>
        </p:nvSpPr>
        <p:spPr>
          <a:xfrm>
            <a:off x="4729050" y="2879325"/>
            <a:ext cx="707400" cy="75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7" name="Google Shape;1037;p80"/>
          <p:cNvCxnSpPr>
            <a:stCxn id="1023" idx="3"/>
            <a:endCxn id="1033" idx="0"/>
          </p:cNvCxnSpPr>
          <p:nvPr/>
        </p:nvCxnSpPr>
        <p:spPr>
          <a:xfrm flipH="1">
            <a:off x="6565021" y="2674814"/>
            <a:ext cx="296700" cy="325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8" name="Google Shape;1038;p80"/>
          <p:cNvCxnSpPr>
            <a:stCxn id="1033" idx="3"/>
            <a:endCxn id="1024" idx="0"/>
          </p:cNvCxnSpPr>
          <p:nvPr/>
        </p:nvCxnSpPr>
        <p:spPr>
          <a:xfrm flipH="1">
            <a:off x="5941921" y="3555170"/>
            <a:ext cx="372900" cy="416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81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44" name="Google Shape;1044;p81"/>
          <p:cNvSpPr/>
          <p:nvPr/>
        </p:nvSpPr>
        <p:spPr>
          <a:xfrm>
            <a:off x="2998842" y="11610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1045" name="Google Shape;1045;p81"/>
          <p:cNvSpPr/>
          <p:nvPr/>
        </p:nvSpPr>
        <p:spPr>
          <a:xfrm>
            <a:off x="2969008" y="278045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7</a:t>
            </a:r>
            <a:endParaRPr sz="2000"/>
          </a:p>
        </p:txBody>
      </p:sp>
      <p:sp>
        <p:nvSpPr>
          <p:cNvPr id="1046" name="Google Shape;1046;p81"/>
          <p:cNvSpPr/>
          <p:nvPr/>
        </p:nvSpPr>
        <p:spPr>
          <a:xfrm>
            <a:off x="2033725" y="2119663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6</a:t>
            </a:r>
            <a:endParaRPr sz="2000"/>
          </a:p>
        </p:txBody>
      </p:sp>
      <p:sp>
        <p:nvSpPr>
          <p:cNvPr id="1047" name="Google Shape;1047;p81"/>
          <p:cNvSpPr/>
          <p:nvPr/>
        </p:nvSpPr>
        <p:spPr>
          <a:xfrm>
            <a:off x="863875" y="3971544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3</a:t>
            </a:r>
            <a:endParaRPr sz="2000"/>
          </a:p>
        </p:txBody>
      </p:sp>
      <p:sp>
        <p:nvSpPr>
          <p:cNvPr id="1048" name="Google Shape;1048;p81"/>
          <p:cNvSpPr/>
          <p:nvPr/>
        </p:nvSpPr>
        <p:spPr>
          <a:xfrm>
            <a:off x="151225" y="47566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2</a:t>
            </a:r>
            <a:endParaRPr sz="2000"/>
          </a:p>
        </p:txBody>
      </p:sp>
      <p:sp>
        <p:nvSpPr>
          <p:cNvPr id="1049" name="Google Shape;1049;p81"/>
          <p:cNvSpPr/>
          <p:nvPr/>
        </p:nvSpPr>
        <p:spPr>
          <a:xfrm>
            <a:off x="3706242" y="1792286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15</a:t>
            </a:r>
            <a:endParaRPr sz="2000"/>
          </a:p>
        </p:txBody>
      </p:sp>
      <p:sp>
        <p:nvSpPr>
          <p:cNvPr id="1050" name="Google Shape;1050;p81"/>
          <p:cNvSpPr/>
          <p:nvPr/>
        </p:nvSpPr>
        <p:spPr>
          <a:xfrm>
            <a:off x="4219409" y="2651140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17</a:t>
            </a:r>
            <a:endParaRPr sz="2000"/>
          </a:p>
        </p:txBody>
      </p:sp>
      <p:cxnSp>
        <p:nvCxnSpPr>
          <p:cNvPr id="1051" name="Google Shape;1051;p81"/>
          <p:cNvCxnSpPr>
            <a:stCxn id="1044" idx="5"/>
            <a:endCxn id="1049" idx="1"/>
          </p:cNvCxnSpPr>
          <p:nvPr/>
        </p:nvCxnSpPr>
        <p:spPr>
          <a:xfrm>
            <a:off x="3602645" y="1716176"/>
            <a:ext cx="207300" cy="171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2" name="Google Shape;1052;p81"/>
          <p:cNvCxnSpPr>
            <a:stCxn id="1049" idx="5"/>
            <a:endCxn id="1050" idx="0"/>
          </p:cNvCxnSpPr>
          <p:nvPr/>
        </p:nvCxnSpPr>
        <p:spPr>
          <a:xfrm>
            <a:off x="4310046" y="2347437"/>
            <a:ext cx="263100" cy="303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3" name="Google Shape;1053;p81"/>
          <p:cNvCxnSpPr>
            <a:stCxn id="1046" idx="5"/>
            <a:endCxn id="1045" idx="1"/>
          </p:cNvCxnSpPr>
          <p:nvPr/>
        </p:nvCxnSpPr>
        <p:spPr>
          <a:xfrm>
            <a:off x="2637529" y="2674814"/>
            <a:ext cx="435000" cy="20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4" name="Google Shape;1054;p81"/>
          <p:cNvCxnSpPr>
            <a:stCxn id="1047" idx="3"/>
            <a:endCxn id="1048" idx="7"/>
          </p:cNvCxnSpPr>
          <p:nvPr/>
        </p:nvCxnSpPr>
        <p:spPr>
          <a:xfrm flipH="1">
            <a:off x="755071" y="4526695"/>
            <a:ext cx="212400" cy="325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5" name="Google Shape;1055;p81"/>
          <p:cNvCxnSpPr>
            <a:stCxn id="1044" idx="3"/>
            <a:endCxn id="1046" idx="0"/>
          </p:cNvCxnSpPr>
          <p:nvPr/>
        </p:nvCxnSpPr>
        <p:spPr>
          <a:xfrm flipH="1">
            <a:off x="2387538" y="1716176"/>
            <a:ext cx="714900" cy="403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6" name="Google Shape;1056;p81"/>
          <p:cNvSpPr/>
          <p:nvPr/>
        </p:nvSpPr>
        <p:spPr>
          <a:xfrm>
            <a:off x="1486825" y="300001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4</a:t>
            </a:r>
            <a:endParaRPr sz="2000"/>
          </a:p>
        </p:txBody>
      </p:sp>
      <p:cxnSp>
        <p:nvCxnSpPr>
          <p:cNvPr id="1057" name="Google Shape;1057;p81"/>
          <p:cNvCxnSpPr>
            <a:stCxn id="1056" idx="5"/>
            <a:endCxn id="1058" idx="1"/>
          </p:cNvCxnSpPr>
          <p:nvPr/>
        </p:nvCxnSpPr>
        <p:spPr>
          <a:xfrm>
            <a:off x="2090629" y="3555170"/>
            <a:ext cx="361800" cy="450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8" name="Google Shape;1058;p81"/>
          <p:cNvSpPr/>
          <p:nvPr/>
        </p:nvSpPr>
        <p:spPr>
          <a:xfrm>
            <a:off x="2348925" y="3909882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5</a:t>
            </a:r>
            <a:endParaRPr sz="2000"/>
          </a:p>
        </p:txBody>
      </p:sp>
      <p:cxnSp>
        <p:nvCxnSpPr>
          <p:cNvPr id="1059" name="Google Shape;1059;p81"/>
          <p:cNvCxnSpPr>
            <a:stCxn id="1046" idx="3"/>
            <a:endCxn id="1056" idx="0"/>
          </p:cNvCxnSpPr>
          <p:nvPr/>
        </p:nvCxnSpPr>
        <p:spPr>
          <a:xfrm flipH="1">
            <a:off x="1840621" y="2674814"/>
            <a:ext cx="296700" cy="325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0" name="Google Shape;1060;p81"/>
          <p:cNvCxnSpPr>
            <a:stCxn id="1056" idx="3"/>
            <a:endCxn id="1047" idx="0"/>
          </p:cNvCxnSpPr>
          <p:nvPr/>
        </p:nvCxnSpPr>
        <p:spPr>
          <a:xfrm flipH="1">
            <a:off x="1217521" y="3555170"/>
            <a:ext cx="372900" cy="416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1" name="Google Shape;1061;p81"/>
          <p:cNvSpPr txBox="1"/>
          <p:nvPr/>
        </p:nvSpPr>
        <p:spPr>
          <a:xfrm>
            <a:off x="0" y="4495800"/>
            <a:ext cx="9562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400">
                <a:solidFill>
                  <a:schemeClr val="dk1"/>
                </a:solidFill>
              </a:rPr>
              <a:t>Note que a árvore resultante é parecida com a rotação que fizemos na página 54!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82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67" name="Google Shape;1067;p82"/>
          <p:cNvSpPr/>
          <p:nvPr/>
        </p:nvSpPr>
        <p:spPr>
          <a:xfrm>
            <a:off x="2998842" y="11610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1068" name="Google Shape;1068;p82"/>
          <p:cNvSpPr/>
          <p:nvPr/>
        </p:nvSpPr>
        <p:spPr>
          <a:xfrm>
            <a:off x="2969008" y="278045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7</a:t>
            </a:r>
            <a:endParaRPr sz="2000"/>
          </a:p>
        </p:txBody>
      </p:sp>
      <p:sp>
        <p:nvSpPr>
          <p:cNvPr id="1069" name="Google Shape;1069;p82"/>
          <p:cNvSpPr/>
          <p:nvPr/>
        </p:nvSpPr>
        <p:spPr>
          <a:xfrm>
            <a:off x="2033725" y="2119663"/>
            <a:ext cx="707400" cy="6504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6</a:t>
            </a:r>
            <a:endParaRPr sz="2000"/>
          </a:p>
        </p:txBody>
      </p:sp>
      <p:sp>
        <p:nvSpPr>
          <p:cNvPr id="1070" name="Google Shape;1070;p82"/>
          <p:cNvSpPr/>
          <p:nvPr/>
        </p:nvSpPr>
        <p:spPr>
          <a:xfrm>
            <a:off x="863875" y="3971544"/>
            <a:ext cx="707400" cy="6504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3</a:t>
            </a:r>
            <a:endParaRPr sz="2000"/>
          </a:p>
        </p:txBody>
      </p:sp>
      <p:sp>
        <p:nvSpPr>
          <p:cNvPr id="1071" name="Google Shape;1071;p82"/>
          <p:cNvSpPr/>
          <p:nvPr/>
        </p:nvSpPr>
        <p:spPr>
          <a:xfrm>
            <a:off x="151225" y="47566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2</a:t>
            </a:r>
            <a:endParaRPr sz="2000"/>
          </a:p>
        </p:txBody>
      </p:sp>
      <p:sp>
        <p:nvSpPr>
          <p:cNvPr id="1072" name="Google Shape;1072;p82"/>
          <p:cNvSpPr/>
          <p:nvPr/>
        </p:nvSpPr>
        <p:spPr>
          <a:xfrm>
            <a:off x="3706242" y="1792286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15</a:t>
            </a:r>
            <a:endParaRPr sz="2000"/>
          </a:p>
        </p:txBody>
      </p:sp>
      <p:sp>
        <p:nvSpPr>
          <p:cNvPr id="1073" name="Google Shape;1073;p82"/>
          <p:cNvSpPr/>
          <p:nvPr/>
        </p:nvSpPr>
        <p:spPr>
          <a:xfrm>
            <a:off x="4219409" y="2651140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17</a:t>
            </a:r>
            <a:endParaRPr sz="2000"/>
          </a:p>
        </p:txBody>
      </p:sp>
      <p:cxnSp>
        <p:nvCxnSpPr>
          <p:cNvPr id="1074" name="Google Shape;1074;p82"/>
          <p:cNvCxnSpPr>
            <a:stCxn id="1067" idx="5"/>
            <a:endCxn id="1072" idx="1"/>
          </p:cNvCxnSpPr>
          <p:nvPr/>
        </p:nvCxnSpPr>
        <p:spPr>
          <a:xfrm>
            <a:off x="3602645" y="1716176"/>
            <a:ext cx="207300" cy="171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5" name="Google Shape;1075;p82"/>
          <p:cNvCxnSpPr>
            <a:stCxn id="1072" idx="5"/>
            <a:endCxn id="1073" idx="0"/>
          </p:cNvCxnSpPr>
          <p:nvPr/>
        </p:nvCxnSpPr>
        <p:spPr>
          <a:xfrm>
            <a:off x="4310046" y="2347437"/>
            <a:ext cx="263100" cy="303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6" name="Google Shape;1076;p82"/>
          <p:cNvCxnSpPr>
            <a:stCxn id="1069" idx="5"/>
            <a:endCxn id="1068" idx="1"/>
          </p:cNvCxnSpPr>
          <p:nvPr/>
        </p:nvCxnSpPr>
        <p:spPr>
          <a:xfrm>
            <a:off x="2637529" y="2674814"/>
            <a:ext cx="435000" cy="20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7" name="Google Shape;1077;p82"/>
          <p:cNvCxnSpPr>
            <a:stCxn id="1070" idx="3"/>
            <a:endCxn id="1071" idx="7"/>
          </p:cNvCxnSpPr>
          <p:nvPr/>
        </p:nvCxnSpPr>
        <p:spPr>
          <a:xfrm flipH="1">
            <a:off x="755071" y="4526695"/>
            <a:ext cx="212400" cy="325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8" name="Google Shape;1078;p82"/>
          <p:cNvCxnSpPr>
            <a:stCxn id="1067" idx="3"/>
            <a:endCxn id="1069" idx="0"/>
          </p:cNvCxnSpPr>
          <p:nvPr/>
        </p:nvCxnSpPr>
        <p:spPr>
          <a:xfrm flipH="1">
            <a:off x="2387538" y="1716176"/>
            <a:ext cx="714900" cy="403500"/>
          </a:xfrm>
          <a:prstGeom prst="straightConnector1">
            <a:avLst/>
          </a:prstGeom>
          <a:noFill/>
          <a:ln cap="flat" cmpd="sng" w="28575">
            <a:solidFill>
              <a:srgbClr val="31859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9" name="Google Shape;1079;p82"/>
          <p:cNvSpPr/>
          <p:nvPr/>
        </p:nvSpPr>
        <p:spPr>
          <a:xfrm>
            <a:off x="1486825" y="3000019"/>
            <a:ext cx="707400" cy="6504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4</a:t>
            </a:r>
            <a:endParaRPr sz="2000"/>
          </a:p>
        </p:txBody>
      </p:sp>
      <p:cxnSp>
        <p:nvCxnSpPr>
          <p:cNvPr id="1080" name="Google Shape;1080;p82"/>
          <p:cNvCxnSpPr>
            <a:stCxn id="1079" idx="5"/>
            <a:endCxn id="1081" idx="1"/>
          </p:cNvCxnSpPr>
          <p:nvPr/>
        </p:nvCxnSpPr>
        <p:spPr>
          <a:xfrm>
            <a:off x="2090629" y="3555170"/>
            <a:ext cx="361800" cy="450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1" name="Google Shape;1081;p82"/>
          <p:cNvSpPr/>
          <p:nvPr/>
        </p:nvSpPr>
        <p:spPr>
          <a:xfrm>
            <a:off x="2348925" y="3909882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5</a:t>
            </a:r>
            <a:endParaRPr sz="2000"/>
          </a:p>
        </p:txBody>
      </p:sp>
      <p:cxnSp>
        <p:nvCxnSpPr>
          <p:cNvPr id="1082" name="Google Shape;1082;p82"/>
          <p:cNvCxnSpPr>
            <a:stCxn id="1069" idx="3"/>
            <a:endCxn id="1079" idx="0"/>
          </p:cNvCxnSpPr>
          <p:nvPr/>
        </p:nvCxnSpPr>
        <p:spPr>
          <a:xfrm flipH="1">
            <a:off x="1840621" y="2674814"/>
            <a:ext cx="296700" cy="325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3" name="Google Shape;1083;p82"/>
          <p:cNvCxnSpPr>
            <a:stCxn id="1079" idx="3"/>
            <a:endCxn id="1070" idx="0"/>
          </p:cNvCxnSpPr>
          <p:nvPr/>
        </p:nvCxnSpPr>
        <p:spPr>
          <a:xfrm flipH="1">
            <a:off x="1217521" y="3555170"/>
            <a:ext cx="372900" cy="416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4" name="Google Shape;1084;p82"/>
          <p:cNvSpPr/>
          <p:nvPr/>
        </p:nvSpPr>
        <p:spPr>
          <a:xfrm>
            <a:off x="4502200" y="3455175"/>
            <a:ext cx="977100" cy="94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82"/>
          <p:cNvSpPr/>
          <p:nvPr/>
        </p:nvSpPr>
        <p:spPr>
          <a:xfrm>
            <a:off x="7799442" y="12372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1086" name="Google Shape;1086;p82"/>
          <p:cNvSpPr/>
          <p:nvPr/>
        </p:nvSpPr>
        <p:spPr>
          <a:xfrm>
            <a:off x="8379208" y="392345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7</a:t>
            </a:r>
            <a:endParaRPr sz="2000"/>
          </a:p>
        </p:txBody>
      </p:sp>
      <p:sp>
        <p:nvSpPr>
          <p:cNvPr id="1087" name="Google Shape;1087;p82"/>
          <p:cNvSpPr/>
          <p:nvPr/>
        </p:nvSpPr>
        <p:spPr>
          <a:xfrm>
            <a:off x="7454325" y="3060913"/>
            <a:ext cx="707400" cy="6504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6</a:t>
            </a:r>
            <a:endParaRPr sz="2000"/>
          </a:p>
        </p:txBody>
      </p:sp>
      <p:sp>
        <p:nvSpPr>
          <p:cNvPr id="1088" name="Google Shape;1088;p82"/>
          <p:cNvSpPr/>
          <p:nvPr/>
        </p:nvSpPr>
        <p:spPr>
          <a:xfrm>
            <a:off x="6121675" y="3133344"/>
            <a:ext cx="707400" cy="6504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3</a:t>
            </a:r>
            <a:endParaRPr sz="2000"/>
          </a:p>
        </p:txBody>
      </p:sp>
      <p:sp>
        <p:nvSpPr>
          <p:cNvPr id="1089" name="Google Shape;1089;p82"/>
          <p:cNvSpPr/>
          <p:nvPr/>
        </p:nvSpPr>
        <p:spPr>
          <a:xfrm>
            <a:off x="5409025" y="39184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2</a:t>
            </a:r>
            <a:endParaRPr sz="2000"/>
          </a:p>
        </p:txBody>
      </p:sp>
      <p:sp>
        <p:nvSpPr>
          <p:cNvPr id="1090" name="Google Shape;1090;p82"/>
          <p:cNvSpPr/>
          <p:nvPr/>
        </p:nvSpPr>
        <p:spPr>
          <a:xfrm>
            <a:off x="8506842" y="1868486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15</a:t>
            </a:r>
            <a:endParaRPr sz="2000"/>
          </a:p>
        </p:txBody>
      </p:sp>
      <p:sp>
        <p:nvSpPr>
          <p:cNvPr id="1091" name="Google Shape;1091;p82"/>
          <p:cNvSpPr/>
          <p:nvPr/>
        </p:nvSpPr>
        <p:spPr>
          <a:xfrm>
            <a:off x="9020009" y="2727340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17</a:t>
            </a:r>
            <a:endParaRPr sz="2000"/>
          </a:p>
        </p:txBody>
      </p:sp>
      <p:cxnSp>
        <p:nvCxnSpPr>
          <p:cNvPr id="1092" name="Google Shape;1092;p82"/>
          <p:cNvCxnSpPr>
            <a:stCxn id="1085" idx="5"/>
            <a:endCxn id="1090" idx="1"/>
          </p:cNvCxnSpPr>
          <p:nvPr/>
        </p:nvCxnSpPr>
        <p:spPr>
          <a:xfrm>
            <a:off x="8403245" y="1792376"/>
            <a:ext cx="207300" cy="171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3" name="Google Shape;1093;p82"/>
          <p:cNvCxnSpPr>
            <a:stCxn id="1090" idx="5"/>
            <a:endCxn id="1091" idx="0"/>
          </p:cNvCxnSpPr>
          <p:nvPr/>
        </p:nvCxnSpPr>
        <p:spPr>
          <a:xfrm>
            <a:off x="9110646" y="2423637"/>
            <a:ext cx="263100" cy="303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4" name="Google Shape;1094;p82"/>
          <p:cNvCxnSpPr>
            <a:stCxn id="1087" idx="5"/>
            <a:endCxn id="1086" idx="1"/>
          </p:cNvCxnSpPr>
          <p:nvPr/>
        </p:nvCxnSpPr>
        <p:spPr>
          <a:xfrm>
            <a:off x="8058129" y="3616064"/>
            <a:ext cx="424800" cy="402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5" name="Google Shape;1095;p82"/>
          <p:cNvCxnSpPr>
            <a:stCxn id="1088" idx="3"/>
            <a:endCxn id="1089" idx="7"/>
          </p:cNvCxnSpPr>
          <p:nvPr/>
        </p:nvCxnSpPr>
        <p:spPr>
          <a:xfrm flipH="1">
            <a:off x="6012871" y="3688495"/>
            <a:ext cx="212400" cy="325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6" name="Google Shape;1096;p82"/>
          <p:cNvSpPr/>
          <p:nvPr/>
        </p:nvSpPr>
        <p:spPr>
          <a:xfrm>
            <a:off x="6718425" y="2135769"/>
            <a:ext cx="707400" cy="6504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4</a:t>
            </a:r>
            <a:endParaRPr sz="2000"/>
          </a:p>
        </p:txBody>
      </p:sp>
      <p:sp>
        <p:nvSpPr>
          <p:cNvPr id="1097" name="Google Shape;1097;p82"/>
          <p:cNvSpPr/>
          <p:nvPr/>
        </p:nvSpPr>
        <p:spPr>
          <a:xfrm>
            <a:off x="6997125" y="4062282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5</a:t>
            </a:r>
            <a:endParaRPr sz="2000"/>
          </a:p>
        </p:txBody>
      </p:sp>
      <p:cxnSp>
        <p:nvCxnSpPr>
          <p:cNvPr id="1098" name="Google Shape;1098;p82"/>
          <p:cNvCxnSpPr>
            <a:stCxn id="1096" idx="3"/>
            <a:endCxn id="1088" idx="0"/>
          </p:cNvCxnSpPr>
          <p:nvPr/>
        </p:nvCxnSpPr>
        <p:spPr>
          <a:xfrm flipH="1">
            <a:off x="6475521" y="2690920"/>
            <a:ext cx="346500" cy="442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9" name="Google Shape;1099;p82"/>
          <p:cNvCxnSpPr>
            <a:stCxn id="1085" idx="3"/>
            <a:endCxn id="1096" idx="7"/>
          </p:cNvCxnSpPr>
          <p:nvPr/>
        </p:nvCxnSpPr>
        <p:spPr>
          <a:xfrm flipH="1">
            <a:off x="7322238" y="1792376"/>
            <a:ext cx="580800" cy="438600"/>
          </a:xfrm>
          <a:prstGeom prst="straightConnector1">
            <a:avLst/>
          </a:prstGeom>
          <a:noFill/>
          <a:ln cap="flat" cmpd="sng" w="28575">
            <a:solidFill>
              <a:srgbClr val="31859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0" name="Google Shape;1100;p82"/>
          <p:cNvCxnSpPr>
            <a:stCxn id="1096" idx="5"/>
            <a:endCxn id="1087" idx="0"/>
          </p:cNvCxnSpPr>
          <p:nvPr/>
        </p:nvCxnSpPr>
        <p:spPr>
          <a:xfrm>
            <a:off x="7322229" y="2690920"/>
            <a:ext cx="485700" cy="36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1" name="Google Shape;1101;p82"/>
          <p:cNvCxnSpPr>
            <a:stCxn id="1087" idx="3"/>
            <a:endCxn id="1097" idx="0"/>
          </p:cNvCxnSpPr>
          <p:nvPr/>
        </p:nvCxnSpPr>
        <p:spPr>
          <a:xfrm flipH="1">
            <a:off x="7350921" y="3616064"/>
            <a:ext cx="207000" cy="446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83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Árvore AVL - Rotação à Direita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83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08" name="Google Shape;1108;p83"/>
          <p:cNvSpPr txBox="1"/>
          <p:nvPr/>
        </p:nvSpPr>
        <p:spPr>
          <a:xfrm>
            <a:off x="216000" y="1027575"/>
            <a:ext cx="93990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pt-BR" sz="2600">
                <a:solidFill>
                  <a:schemeClr val="dk1"/>
                </a:solidFill>
              </a:rPr>
              <a:t>Se p estiver desbalanceado e a </a:t>
            </a:r>
            <a:r>
              <a:rPr lang="pt-BR" sz="2600" u="sng">
                <a:solidFill>
                  <a:schemeClr val="dk1"/>
                </a:solidFill>
              </a:rPr>
              <a:t>altura da subárvore da esquerda de p for maior do que a altura da subárvore direita de p</a:t>
            </a:r>
            <a:endParaRPr sz="2600" u="sng">
              <a:solidFill>
                <a:schemeClr val="dk1"/>
              </a:solidFill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</a:pPr>
            <a:r>
              <a:rPr lang="pt-BR" sz="2600">
                <a:solidFill>
                  <a:schemeClr val="dk1"/>
                </a:solidFill>
              </a:rPr>
              <a:t>Então sabemos que o lado esquerdo está mais “sobrecarregado” e, portanto, temos que “rodar” pro lado mais leve (direita)</a:t>
            </a:r>
            <a:endParaRPr sz="2600">
              <a:solidFill>
                <a:schemeClr val="dk1"/>
              </a:solidFill>
            </a:endParaRPr>
          </a:p>
        </p:txBody>
      </p:sp>
      <p:pic>
        <p:nvPicPr>
          <p:cNvPr id="1109" name="Google Shape;110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776" y="3652150"/>
            <a:ext cx="3721250" cy="298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Google Shape;1110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2800" y="3129600"/>
            <a:ext cx="3971425" cy="365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84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Árvore AVL - Rotação Simples à Direita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84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17" name="Google Shape;1117;p84"/>
          <p:cNvSpPr txBox="1"/>
          <p:nvPr/>
        </p:nvSpPr>
        <p:spPr>
          <a:xfrm>
            <a:off x="216000" y="1027575"/>
            <a:ext cx="93990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pt-BR" sz="2600">
                <a:solidFill>
                  <a:schemeClr val="dk1"/>
                </a:solidFill>
              </a:rPr>
              <a:t>Uma vez identificado que a rotação será para um lado, é preciso identificar se a rotação será simples ou dupla!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Se a altura da subárvore da esquerda do filho (nó u) for maior do que a altura da subárvore da direita de u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</a:pPr>
            <a:r>
              <a:rPr lang="pt-BR" sz="2600">
                <a:solidFill>
                  <a:schemeClr val="dk1"/>
                </a:solidFill>
              </a:rPr>
              <a:t>Então a rotação será simples: basta “rodar” o pai p para a direita</a:t>
            </a:r>
            <a:endParaRPr sz="2600">
              <a:solidFill>
                <a:schemeClr val="dk1"/>
              </a:solidFill>
            </a:endParaRPr>
          </a:p>
        </p:txBody>
      </p:sp>
      <p:pic>
        <p:nvPicPr>
          <p:cNvPr id="1118" name="Google Shape;111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176" y="3715574"/>
            <a:ext cx="4007934" cy="284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6082" y="3477275"/>
            <a:ext cx="3877719" cy="3034285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84"/>
          <p:cNvSpPr/>
          <p:nvPr/>
        </p:nvSpPr>
        <p:spPr>
          <a:xfrm>
            <a:off x="4316589" y="4860182"/>
            <a:ext cx="818400" cy="60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85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Árvore AVL - Rotação Dupla à Direita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" name="Google Shape;1126;p85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27" name="Google Shape;1127;p85"/>
          <p:cNvSpPr txBox="1"/>
          <p:nvPr/>
        </p:nvSpPr>
        <p:spPr>
          <a:xfrm>
            <a:off x="216000" y="1027575"/>
            <a:ext cx="93990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pt-BR" sz="2600">
                <a:solidFill>
                  <a:schemeClr val="dk1"/>
                </a:solidFill>
              </a:rPr>
              <a:t>Uma vez identificado que a rotação será para um lado, é preciso identificar se a rotação será simples ou dupla!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Se a altura da subárvore da esquerda do filho (nó u) for menor do que a altura da subárvore da direita de u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</a:pPr>
            <a:r>
              <a:rPr lang="pt-BR" sz="2600">
                <a:solidFill>
                  <a:schemeClr val="dk1"/>
                </a:solidFill>
              </a:rPr>
              <a:t>Então, similar ao exemplo anterior, é preciso rotacionar o filho u para a esquerda e só depois rotacionar p para à direita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128" name="Google Shape;1128;p85"/>
          <p:cNvSpPr/>
          <p:nvPr/>
        </p:nvSpPr>
        <p:spPr>
          <a:xfrm>
            <a:off x="4163963" y="5165927"/>
            <a:ext cx="738300" cy="54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9" name="Google Shape;112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800" y="3913551"/>
            <a:ext cx="3176305" cy="2550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7168" y="4125561"/>
            <a:ext cx="3663657" cy="2467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Árvore de Pesquisa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216000" y="1027573"/>
            <a:ext cx="9194700" cy="54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A árvore de pesquisa é uma estrutura de dados muito eficiente para armazenar informação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Particularmente adequada quando existe necessidade de considerar todos ou alguma combinação de:</a:t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1. Acesso direto e sequencial eficientes</a:t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2. Facilidade de inserção e retirada de registros</a:t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3. Boa taxa de utilização de memória</a:t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4. Utilização de memória primária e secundária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86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Árvore AVL - Rotação Dupla à Direita (outro exemplo)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Google Shape;1136;p86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137" name="Google Shape;113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000" y="1657732"/>
            <a:ext cx="9405875" cy="374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87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Árvore AVL - Rotação à Esquerda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3" name="Google Shape;1143;p87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44" name="Google Shape;1144;p87"/>
          <p:cNvSpPr txBox="1"/>
          <p:nvPr/>
        </p:nvSpPr>
        <p:spPr>
          <a:xfrm>
            <a:off x="216000" y="1027575"/>
            <a:ext cx="93990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pt-BR" sz="2600">
                <a:solidFill>
                  <a:schemeClr val="dk1"/>
                </a:solidFill>
              </a:rPr>
              <a:t>Se p estiver desbalanceado e a </a:t>
            </a:r>
            <a:r>
              <a:rPr lang="pt-BR" sz="2600" u="sng">
                <a:solidFill>
                  <a:schemeClr val="dk1"/>
                </a:solidFill>
              </a:rPr>
              <a:t>altura da subárvore da direita de p for maior do que a altura da subárvore esquerda de p</a:t>
            </a:r>
            <a:endParaRPr sz="2600" u="sng">
              <a:solidFill>
                <a:schemeClr val="dk1"/>
              </a:solidFill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</a:pPr>
            <a:r>
              <a:rPr lang="pt-BR" sz="2600">
                <a:solidFill>
                  <a:schemeClr val="dk1"/>
                </a:solidFill>
              </a:rPr>
              <a:t>Então sabemos que o lado direito está mais “sobrecarregado” e, portanto, temos que “rodar” pro lado mais leve (esquerda)</a:t>
            </a:r>
            <a:endParaRPr sz="2600">
              <a:solidFill>
                <a:schemeClr val="dk1"/>
              </a:solidFill>
            </a:endParaRPr>
          </a:p>
        </p:txBody>
      </p:sp>
      <p:pic>
        <p:nvPicPr>
          <p:cNvPr id="1145" name="Google Shape;114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201" y="3611575"/>
            <a:ext cx="3675425" cy="30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" name="Google Shape;1146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5251" y="3389404"/>
            <a:ext cx="3675425" cy="3332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88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Árvore AVL - Rotação Simples à Esquerda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p88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53" name="Google Shape;1153;p88"/>
          <p:cNvSpPr txBox="1"/>
          <p:nvPr/>
        </p:nvSpPr>
        <p:spPr>
          <a:xfrm>
            <a:off x="216000" y="1027575"/>
            <a:ext cx="93990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pt-BR" sz="2600">
                <a:solidFill>
                  <a:schemeClr val="dk1"/>
                </a:solidFill>
              </a:rPr>
              <a:t>Uma vez identificado que a rotação será para um lado, é preciso identificar se a rotação será simples ou dupla!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Se a altura da subárvore da direita do filho (nó u) for maior do que a altura da subárvore da esquerda de u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</a:pPr>
            <a:r>
              <a:rPr lang="pt-BR" sz="2600">
                <a:solidFill>
                  <a:schemeClr val="dk1"/>
                </a:solidFill>
              </a:rPr>
              <a:t>Então a rotação será simples: basta “rodar” o pai p para a esquerda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154" name="Google Shape;1154;p88"/>
          <p:cNvSpPr/>
          <p:nvPr/>
        </p:nvSpPr>
        <p:spPr>
          <a:xfrm>
            <a:off x="4316589" y="4860182"/>
            <a:ext cx="818400" cy="60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5" name="Google Shape;1155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476" y="3621074"/>
            <a:ext cx="3684470" cy="303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5076" y="3281017"/>
            <a:ext cx="3684475" cy="3433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89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Árvore AVL - Rotação Dupla à Esquerda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89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63" name="Google Shape;1163;p89"/>
          <p:cNvSpPr txBox="1"/>
          <p:nvPr/>
        </p:nvSpPr>
        <p:spPr>
          <a:xfrm>
            <a:off x="216000" y="1027575"/>
            <a:ext cx="96900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pt-BR" sz="2600">
                <a:solidFill>
                  <a:schemeClr val="dk1"/>
                </a:solidFill>
              </a:rPr>
              <a:t>Uma vez identificado que a rotação será para um lado, é preciso identificar se a rotação será simples ou dupla!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Se a altura da subárvore da esquerda do filho (nó u) for maior do que a altura da subárvore da direita de u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</a:pPr>
            <a:r>
              <a:rPr lang="pt-BR" sz="2600">
                <a:solidFill>
                  <a:schemeClr val="dk1"/>
                </a:solidFill>
              </a:rPr>
              <a:t>Então a rotação será dupla: primeiro rotaciona-se o filho u para a direita e só então rotaciona-se p para a esquerda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164" name="Google Shape;1164;p89"/>
          <p:cNvSpPr/>
          <p:nvPr/>
        </p:nvSpPr>
        <p:spPr>
          <a:xfrm>
            <a:off x="4316589" y="4860182"/>
            <a:ext cx="818400" cy="60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5" name="Google Shape;116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801" y="3597450"/>
            <a:ext cx="3522409" cy="319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3980" y="3510600"/>
            <a:ext cx="4122525" cy="3193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90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Árvore AVL - Rotação Dupla à Esquerda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Google Shape;1172;p90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173" name="Google Shape;117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807" y="1804632"/>
            <a:ext cx="9541024" cy="37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91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Árvore AVL - Resumo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p91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180" name="Google Shape;118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210" y="1110885"/>
            <a:ext cx="8686301" cy="51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92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Árvore AVL - Exercícios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6" name="Google Shape;1186;p92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187" name="Google Shape;118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" y="1509713"/>
            <a:ext cx="9791700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93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Árvore AVL - Inserção com Rotação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3" name="Google Shape;1193;p93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94" name="Google Shape;1194;p93"/>
          <p:cNvSpPr txBox="1"/>
          <p:nvPr/>
        </p:nvSpPr>
        <p:spPr>
          <a:xfrm>
            <a:off x="216000" y="1027575"/>
            <a:ext cx="96900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pt-BR" sz="2600">
                <a:solidFill>
                  <a:schemeClr val="dk1"/>
                </a:solidFill>
              </a:rPr>
              <a:t>A partir do slide a seguir, vamos discutir o código completo de rotação com detalhes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Antes de tudo, vamos considerar a inserção de uma chave padrão na árvore, com leves modificações</a:t>
            </a:r>
            <a:endParaRPr sz="2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Quais modificações foram essas? Basicamente renomeamos o nó aux para noVisitado e adicionamos o return ao final do procedimento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94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00" name="Google Shape;1200;p94"/>
          <p:cNvSpPr txBox="1"/>
          <p:nvPr/>
        </p:nvSpPr>
        <p:spPr>
          <a:xfrm>
            <a:off x="216000" y="1256175"/>
            <a:ext cx="93990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1201" name="Google Shape;1201;p94"/>
          <p:cNvSpPr txBox="1"/>
          <p:nvPr/>
        </p:nvSpPr>
        <p:spPr>
          <a:xfrm>
            <a:off x="191700" y="2133600"/>
            <a:ext cx="9194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no* inserir(no* n, int chave)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if(</a:t>
            </a: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== NULL)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 </a:t>
            </a: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 new no;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n-</a:t>
            </a: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&gt;esq = NULL;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n-</a:t>
            </a: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&gt;dir = NULL;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n-</a:t>
            </a: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&gt;chave = chave;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if(chave &lt; n-&gt;chave)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n-&gt;esq =</a:t>
            </a: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inserir(n-&gt;esq, chave);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else if(chave &gt; n-&gt;chave)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n-&gt;dir =</a:t>
            </a: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inserir(n-&gt;dir, chave);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95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95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08" name="Google Shape;1208;p95"/>
          <p:cNvSpPr txBox="1"/>
          <p:nvPr/>
        </p:nvSpPr>
        <p:spPr>
          <a:xfrm>
            <a:off x="216000" y="1256184"/>
            <a:ext cx="91947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lang="pt-BR" sz="2600"/>
              <a:t>Na estrutura No original, vamos adicionar o elemento altura</a:t>
            </a:r>
            <a:endParaRPr b="1" sz="2600"/>
          </a:p>
        </p:txBody>
      </p:sp>
      <p:pic>
        <p:nvPicPr>
          <p:cNvPr id="1209" name="Google Shape;1209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97" y="3199822"/>
            <a:ext cx="5850800" cy="360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0" name="Google Shape;1210;p95"/>
          <p:cNvSpPr txBox="1"/>
          <p:nvPr/>
        </p:nvSpPr>
        <p:spPr>
          <a:xfrm>
            <a:off x="5917000" y="2752525"/>
            <a:ext cx="3834300" cy="40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typedef struct no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int chave;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no* esq;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no* dir;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altura;</a:t>
            </a:r>
            <a:endParaRPr b="1"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Árvore de Pesquisa Binária sem Balanceamento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5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800" y="958475"/>
            <a:ext cx="9021749" cy="582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96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Google Shape;1216;p96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17" name="Google Shape;1217;p96"/>
          <p:cNvSpPr txBox="1"/>
          <p:nvPr/>
        </p:nvSpPr>
        <p:spPr>
          <a:xfrm>
            <a:off x="216000" y="1256184"/>
            <a:ext cx="91947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lang="pt-BR" sz="2600"/>
              <a:t>Agora, na função inserir, precisamos calcular a altura do nó pra sabermos se é preciso fazer rotações</a:t>
            </a:r>
            <a:endParaRPr sz="2600"/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Basicamente, a linha assinalada verifica, dentre os filhos, qual possui a maior altura</a:t>
            </a:r>
            <a:endParaRPr sz="2600"/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A altura de n será 1 + a maior altura entre os filhos</a:t>
            </a:r>
            <a:endParaRPr sz="2600"/>
          </a:p>
        </p:txBody>
      </p:sp>
      <p:sp>
        <p:nvSpPr>
          <p:cNvPr id="1218" name="Google Shape;1218;p96"/>
          <p:cNvSpPr txBox="1"/>
          <p:nvPr/>
        </p:nvSpPr>
        <p:spPr>
          <a:xfrm>
            <a:off x="191700" y="2971800"/>
            <a:ext cx="9194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no* inserir(no* n, int chave)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(...) //passos da inserção comum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n-&gt;altura = 1 + max(getAltura(n-&gt;esq), getAltura(n-&gt;dir));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97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p97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25" name="Google Shape;1225;p97"/>
          <p:cNvSpPr txBox="1"/>
          <p:nvPr/>
        </p:nvSpPr>
        <p:spPr>
          <a:xfrm>
            <a:off x="216000" y="1256175"/>
            <a:ext cx="47469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Qual a altura do nó 6, por exemplo?</a:t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É a maior altura entre os filhos + 1</a:t>
            </a:r>
            <a:endParaRPr sz="2600"/>
          </a:p>
        </p:txBody>
      </p:sp>
      <p:sp>
        <p:nvSpPr>
          <p:cNvPr id="1226" name="Google Shape;1226;p97"/>
          <p:cNvSpPr/>
          <p:nvPr/>
        </p:nvSpPr>
        <p:spPr>
          <a:xfrm>
            <a:off x="7875642" y="20754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1227" name="Google Shape;1227;p97"/>
          <p:cNvSpPr/>
          <p:nvPr/>
        </p:nvSpPr>
        <p:spPr>
          <a:xfrm>
            <a:off x="7845808" y="369485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7</a:t>
            </a:r>
            <a:endParaRPr sz="2000"/>
          </a:p>
        </p:txBody>
      </p:sp>
      <p:sp>
        <p:nvSpPr>
          <p:cNvPr id="1228" name="Google Shape;1228;p97"/>
          <p:cNvSpPr/>
          <p:nvPr/>
        </p:nvSpPr>
        <p:spPr>
          <a:xfrm>
            <a:off x="6910525" y="3034063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</a:t>
            </a:r>
            <a:r>
              <a:rPr b="1" lang="pt-BR" sz="2000"/>
              <a:t>6</a:t>
            </a:r>
            <a:endParaRPr b="1" sz="2000"/>
          </a:p>
        </p:txBody>
      </p:sp>
      <p:sp>
        <p:nvSpPr>
          <p:cNvPr id="1229" name="Google Shape;1229;p97"/>
          <p:cNvSpPr/>
          <p:nvPr/>
        </p:nvSpPr>
        <p:spPr>
          <a:xfrm>
            <a:off x="5740675" y="4885944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3</a:t>
            </a:r>
            <a:endParaRPr sz="2000"/>
          </a:p>
        </p:txBody>
      </p:sp>
      <p:sp>
        <p:nvSpPr>
          <p:cNvPr id="1230" name="Google Shape;1230;p97"/>
          <p:cNvSpPr/>
          <p:nvPr/>
        </p:nvSpPr>
        <p:spPr>
          <a:xfrm>
            <a:off x="5028025" y="56710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2</a:t>
            </a:r>
            <a:endParaRPr sz="2000"/>
          </a:p>
        </p:txBody>
      </p:sp>
      <p:sp>
        <p:nvSpPr>
          <p:cNvPr id="1231" name="Google Shape;1231;p97"/>
          <p:cNvSpPr/>
          <p:nvPr/>
        </p:nvSpPr>
        <p:spPr>
          <a:xfrm>
            <a:off x="8583042" y="2706686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15</a:t>
            </a:r>
            <a:endParaRPr sz="2000"/>
          </a:p>
        </p:txBody>
      </p:sp>
      <p:sp>
        <p:nvSpPr>
          <p:cNvPr id="1232" name="Google Shape;1232;p97"/>
          <p:cNvSpPr/>
          <p:nvPr/>
        </p:nvSpPr>
        <p:spPr>
          <a:xfrm>
            <a:off x="9096209" y="3565540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17</a:t>
            </a:r>
            <a:endParaRPr sz="2000"/>
          </a:p>
        </p:txBody>
      </p:sp>
      <p:cxnSp>
        <p:nvCxnSpPr>
          <p:cNvPr id="1233" name="Google Shape;1233;p97"/>
          <p:cNvCxnSpPr>
            <a:stCxn id="1226" idx="5"/>
            <a:endCxn id="1231" idx="1"/>
          </p:cNvCxnSpPr>
          <p:nvPr/>
        </p:nvCxnSpPr>
        <p:spPr>
          <a:xfrm>
            <a:off x="8479445" y="2630576"/>
            <a:ext cx="207300" cy="171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4" name="Google Shape;1234;p97"/>
          <p:cNvCxnSpPr>
            <a:stCxn id="1231" idx="5"/>
            <a:endCxn id="1232" idx="0"/>
          </p:cNvCxnSpPr>
          <p:nvPr/>
        </p:nvCxnSpPr>
        <p:spPr>
          <a:xfrm>
            <a:off x="9186846" y="3261837"/>
            <a:ext cx="263100" cy="303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5" name="Google Shape;1235;p97"/>
          <p:cNvCxnSpPr>
            <a:stCxn id="1228" idx="5"/>
            <a:endCxn id="1227" idx="1"/>
          </p:cNvCxnSpPr>
          <p:nvPr/>
        </p:nvCxnSpPr>
        <p:spPr>
          <a:xfrm>
            <a:off x="7514329" y="3589214"/>
            <a:ext cx="435000" cy="20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6" name="Google Shape;1236;p97"/>
          <p:cNvCxnSpPr>
            <a:stCxn id="1229" idx="3"/>
            <a:endCxn id="1230" idx="7"/>
          </p:cNvCxnSpPr>
          <p:nvPr/>
        </p:nvCxnSpPr>
        <p:spPr>
          <a:xfrm flipH="1">
            <a:off x="5631871" y="5441095"/>
            <a:ext cx="212400" cy="325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7" name="Google Shape;1237;p97"/>
          <p:cNvCxnSpPr>
            <a:stCxn id="1226" idx="3"/>
            <a:endCxn id="1228" idx="0"/>
          </p:cNvCxnSpPr>
          <p:nvPr/>
        </p:nvCxnSpPr>
        <p:spPr>
          <a:xfrm flipH="1">
            <a:off x="7264338" y="2630576"/>
            <a:ext cx="714900" cy="403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8" name="Google Shape;1238;p97"/>
          <p:cNvSpPr/>
          <p:nvPr/>
        </p:nvSpPr>
        <p:spPr>
          <a:xfrm>
            <a:off x="6363625" y="391441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4</a:t>
            </a:r>
            <a:endParaRPr sz="2000"/>
          </a:p>
        </p:txBody>
      </p:sp>
      <p:cxnSp>
        <p:nvCxnSpPr>
          <p:cNvPr id="1239" name="Google Shape;1239;p97"/>
          <p:cNvCxnSpPr>
            <a:stCxn id="1238" idx="5"/>
            <a:endCxn id="1240" idx="1"/>
          </p:cNvCxnSpPr>
          <p:nvPr/>
        </p:nvCxnSpPr>
        <p:spPr>
          <a:xfrm>
            <a:off x="6967429" y="4469570"/>
            <a:ext cx="361800" cy="450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0" name="Google Shape;1240;p97"/>
          <p:cNvSpPr/>
          <p:nvPr/>
        </p:nvSpPr>
        <p:spPr>
          <a:xfrm>
            <a:off x="7225725" y="4824282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5</a:t>
            </a:r>
            <a:endParaRPr sz="2000"/>
          </a:p>
        </p:txBody>
      </p:sp>
      <p:cxnSp>
        <p:nvCxnSpPr>
          <p:cNvPr id="1241" name="Google Shape;1241;p97"/>
          <p:cNvCxnSpPr>
            <a:stCxn id="1228" idx="3"/>
            <a:endCxn id="1238" idx="0"/>
          </p:cNvCxnSpPr>
          <p:nvPr/>
        </p:nvCxnSpPr>
        <p:spPr>
          <a:xfrm flipH="1">
            <a:off x="6717421" y="3589214"/>
            <a:ext cx="296700" cy="325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2" name="Google Shape;1242;p97"/>
          <p:cNvCxnSpPr>
            <a:stCxn id="1238" idx="3"/>
            <a:endCxn id="1229" idx="0"/>
          </p:cNvCxnSpPr>
          <p:nvPr/>
        </p:nvCxnSpPr>
        <p:spPr>
          <a:xfrm flipH="1">
            <a:off x="6094321" y="4469570"/>
            <a:ext cx="372900" cy="416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98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8" name="Google Shape;1248;p98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49" name="Google Shape;1249;p98"/>
          <p:cNvSpPr txBox="1"/>
          <p:nvPr/>
        </p:nvSpPr>
        <p:spPr>
          <a:xfrm>
            <a:off x="216000" y="1256175"/>
            <a:ext cx="47469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Qual a altura do nó 6, por exemplo?</a:t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É a maior altura entre os filhos + 1</a:t>
            </a:r>
            <a:endParaRPr sz="2600"/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O filho da esquerda (4) tem altura 3; enquanto o filho da direita (7) tem altura 1</a:t>
            </a:r>
            <a:endParaRPr sz="2600"/>
          </a:p>
        </p:txBody>
      </p:sp>
      <p:sp>
        <p:nvSpPr>
          <p:cNvPr id="1250" name="Google Shape;1250;p98"/>
          <p:cNvSpPr/>
          <p:nvPr/>
        </p:nvSpPr>
        <p:spPr>
          <a:xfrm>
            <a:off x="7875642" y="20754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1251" name="Google Shape;1251;p98"/>
          <p:cNvSpPr/>
          <p:nvPr/>
        </p:nvSpPr>
        <p:spPr>
          <a:xfrm>
            <a:off x="7845808" y="369485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</a:t>
            </a:r>
            <a:r>
              <a:rPr b="1" lang="pt-BR" sz="2000"/>
              <a:t>7</a:t>
            </a:r>
            <a:endParaRPr b="1" sz="2000"/>
          </a:p>
        </p:txBody>
      </p:sp>
      <p:sp>
        <p:nvSpPr>
          <p:cNvPr id="1252" name="Google Shape;1252;p98"/>
          <p:cNvSpPr/>
          <p:nvPr/>
        </p:nvSpPr>
        <p:spPr>
          <a:xfrm>
            <a:off x="6910525" y="3034063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6</a:t>
            </a:r>
            <a:endParaRPr sz="2000"/>
          </a:p>
        </p:txBody>
      </p:sp>
      <p:sp>
        <p:nvSpPr>
          <p:cNvPr id="1253" name="Google Shape;1253;p98"/>
          <p:cNvSpPr/>
          <p:nvPr/>
        </p:nvSpPr>
        <p:spPr>
          <a:xfrm>
            <a:off x="5740675" y="4885944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3</a:t>
            </a:r>
            <a:endParaRPr sz="2000"/>
          </a:p>
        </p:txBody>
      </p:sp>
      <p:sp>
        <p:nvSpPr>
          <p:cNvPr id="1254" name="Google Shape;1254;p98"/>
          <p:cNvSpPr/>
          <p:nvPr/>
        </p:nvSpPr>
        <p:spPr>
          <a:xfrm>
            <a:off x="5028025" y="56710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2</a:t>
            </a:r>
            <a:endParaRPr sz="2000"/>
          </a:p>
        </p:txBody>
      </p:sp>
      <p:sp>
        <p:nvSpPr>
          <p:cNvPr id="1255" name="Google Shape;1255;p98"/>
          <p:cNvSpPr/>
          <p:nvPr/>
        </p:nvSpPr>
        <p:spPr>
          <a:xfrm>
            <a:off x="8583042" y="2706686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15</a:t>
            </a:r>
            <a:endParaRPr sz="2000"/>
          </a:p>
        </p:txBody>
      </p:sp>
      <p:sp>
        <p:nvSpPr>
          <p:cNvPr id="1256" name="Google Shape;1256;p98"/>
          <p:cNvSpPr/>
          <p:nvPr/>
        </p:nvSpPr>
        <p:spPr>
          <a:xfrm>
            <a:off x="9096209" y="3565540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17</a:t>
            </a:r>
            <a:endParaRPr sz="2000"/>
          </a:p>
        </p:txBody>
      </p:sp>
      <p:cxnSp>
        <p:nvCxnSpPr>
          <p:cNvPr id="1257" name="Google Shape;1257;p98"/>
          <p:cNvCxnSpPr>
            <a:stCxn id="1250" idx="5"/>
            <a:endCxn id="1255" idx="1"/>
          </p:cNvCxnSpPr>
          <p:nvPr/>
        </p:nvCxnSpPr>
        <p:spPr>
          <a:xfrm>
            <a:off x="8479445" y="2630576"/>
            <a:ext cx="207300" cy="171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8" name="Google Shape;1258;p98"/>
          <p:cNvCxnSpPr>
            <a:stCxn id="1255" idx="5"/>
            <a:endCxn id="1256" idx="0"/>
          </p:cNvCxnSpPr>
          <p:nvPr/>
        </p:nvCxnSpPr>
        <p:spPr>
          <a:xfrm>
            <a:off x="9186846" y="3261837"/>
            <a:ext cx="263100" cy="303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9" name="Google Shape;1259;p98"/>
          <p:cNvCxnSpPr>
            <a:stCxn id="1252" idx="5"/>
            <a:endCxn id="1251" idx="1"/>
          </p:cNvCxnSpPr>
          <p:nvPr/>
        </p:nvCxnSpPr>
        <p:spPr>
          <a:xfrm>
            <a:off x="7514329" y="3589214"/>
            <a:ext cx="435000" cy="20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0" name="Google Shape;1260;p98"/>
          <p:cNvCxnSpPr>
            <a:stCxn id="1253" idx="3"/>
            <a:endCxn id="1254" idx="7"/>
          </p:cNvCxnSpPr>
          <p:nvPr/>
        </p:nvCxnSpPr>
        <p:spPr>
          <a:xfrm flipH="1">
            <a:off x="5631871" y="5441095"/>
            <a:ext cx="212400" cy="325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1" name="Google Shape;1261;p98"/>
          <p:cNvCxnSpPr>
            <a:stCxn id="1250" idx="3"/>
            <a:endCxn id="1252" idx="0"/>
          </p:cNvCxnSpPr>
          <p:nvPr/>
        </p:nvCxnSpPr>
        <p:spPr>
          <a:xfrm flipH="1">
            <a:off x="7264338" y="2630576"/>
            <a:ext cx="714900" cy="403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2" name="Google Shape;1262;p98"/>
          <p:cNvSpPr/>
          <p:nvPr/>
        </p:nvSpPr>
        <p:spPr>
          <a:xfrm>
            <a:off x="6363625" y="391441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</a:t>
            </a:r>
            <a:r>
              <a:rPr b="1" lang="pt-BR" sz="2000"/>
              <a:t>4</a:t>
            </a:r>
            <a:endParaRPr b="1" sz="2000"/>
          </a:p>
        </p:txBody>
      </p:sp>
      <p:cxnSp>
        <p:nvCxnSpPr>
          <p:cNvPr id="1263" name="Google Shape;1263;p98"/>
          <p:cNvCxnSpPr>
            <a:stCxn id="1262" idx="5"/>
            <a:endCxn id="1264" idx="1"/>
          </p:cNvCxnSpPr>
          <p:nvPr/>
        </p:nvCxnSpPr>
        <p:spPr>
          <a:xfrm>
            <a:off x="6967429" y="4469570"/>
            <a:ext cx="361800" cy="450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4" name="Google Shape;1264;p98"/>
          <p:cNvSpPr/>
          <p:nvPr/>
        </p:nvSpPr>
        <p:spPr>
          <a:xfrm>
            <a:off x="7225725" y="4824282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5</a:t>
            </a:r>
            <a:endParaRPr sz="2000"/>
          </a:p>
        </p:txBody>
      </p:sp>
      <p:cxnSp>
        <p:nvCxnSpPr>
          <p:cNvPr id="1265" name="Google Shape;1265;p98"/>
          <p:cNvCxnSpPr>
            <a:stCxn id="1252" idx="3"/>
            <a:endCxn id="1262" idx="0"/>
          </p:cNvCxnSpPr>
          <p:nvPr/>
        </p:nvCxnSpPr>
        <p:spPr>
          <a:xfrm flipH="1">
            <a:off x="6717421" y="3589214"/>
            <a:ext cx="296700" cy="325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6" name="Google Shape;1266;p98"/>
          <p:cNvCxnSpPr>
            <a:stCxn id="1262" idx="3"/>
            <a:endCxn id="1253" idx="0"/>
          </p:cNvCxnSpPr>
          <p:nvPr/>
        </p:nvCxnSpPr>
        <p:spPr>
          <a:xfrm flipH="1">
            <a:off x="6094321" y="4469570"/>
            <a:ext cx="372900" cy="416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99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2" name="Google Shape;1272;p99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73" name="Google Shape;1273;p99"/>
          <p:cNvSpPr txBox="1"/>
          <p:nvPr/>
        </p:nvSpPr>
        <p:spPr>
          <a:xfrm>
            <a:off x="216000" y="1256175"/>
            <a:ext cx="47469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Qual a altura do nó 6, por exemplo?</a:t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É a maior altura entre os filhos + 1</a:t>
            </a:r>
            <a:endParaRPr sz="2600"/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Logo, o nó 6 tem altura = getAltura(no* 4) + 1 = 3 + 1 = 4</a:t>
            </a:r>
            <a:endParaRPr sz="2600"/>
          </a:p>
        </p:txBody>
      </p:sp>
      <p:sp>
        <p:nvSpPr>
          <p:cNvPr id="1274" name="Google Shape;1274;p99"/>
          <p:cNvSpPr/>
          <p:nvPr/>
        </p:nvSpPr>
        <p:spPr>
          <a:xfrm>
            <a:off x="7875642" y="20754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1275" name="Google Shape;1275;p99"/>
          <p:cNvSpPr/>
          <p:nvPr/>
        </p:nvSpPr>
        <p:spPr>
          <a:xfrm>
            <a:off x="7845808" y="369485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7</a:t>
            </a:r>
            <a:endParaRPr sz="2000"/>
          </a:p>
        </p:txBody>
      </p:sp>
      <p:sp>
        <p:nvSpPr>
          <p:cNvPr id="1276" name="Google Shape;1276;p99"/>
          <p:cNvSpPr/>
          <p:nvPr/>
        </p:nvSpPr>
        <p:spPr>
          <a:xfrm>
            <a:off x="6910525" y="3034063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6</a:t>
            </a:r>
            <a:endParaRPr sz="2000"/>
          </a:p>
        </p:txBody>
      </p:sp>
      <p:sp>
        <p:nvSpPr>
          <p:cNvPr id="1277" name="Google Shape;1277;p99"/>
          <p:cNvSpPr/>
          <p:nvPr/>
        </p:nvSpPr>
        <p:spPr>
          <a:xfrm>
            <a:off x="5740675" y="4885944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3</a:t>
            </a:r>
            <a:endParaRPr sz="2000"/>
          </a:p>
        </p:txBody>
      </p:sp>
      <p:sp>
        <p:nvSpPr>
          <p:cNvPr id="1278" name="Google Shape;1278;p99"/>
          <p:cNvSpPr/>
          <p:nvPr/>
        </p:nvSpPr>
        <p:spPr>
          <a:xfrm>
            <a:off x="5028025" y="56710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2</a:t>
            </a:r>
            <a:endParaRPr sz="2000"/>
          </a:p>
        </p:txBody>
      </p:sp>
      <p:sp>
        <p:nvSpPr>
          <p:cNvPr id="1279" name="Google Shape;1279;p99"/>
          <p:cNvSpPr/>
          <p:nvPr/>
        </p:nvSpPr>
        <p:spPr>
          <a:xfrm>
            <a:off x="8583042" y="2706686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15</a:t>
            </a:r>
            <a:endParaRPr sz="2000"/>
          </a:p>
        </p:txBody>
      </p:sp>
      <p:sp>
        <p:nvSpPr>
          <p:cNvPr id="1280" name="Google Shape;1280;p99"/>
          <p:cNvSpPr/>
          <p:nvPr/>
        </p:nvSpPr>
        <p:spPr>
          <a:xfrm>
            <a:off x="9096209" y="3565540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17</a:t>
            </a:r>
            <a:endParaRPr sz="2000"/>
          </a:p>
        </p:txBody>
      </p:sp>
      <p:cxnSp>
        <p:nvCxnSpPr>
          <p:cNvPr id="1281" name="Google Shape;1281;p99"/>
          <p:cNvCxnSpPr>
            <a:stCxn id="1274" idx="5"/>
            <a:endCxn id="1279" idx="1"/>
          </p:cNvCxnSpPr>
          <p:nvPr/>
        </p:nvCxnSpPr>
        <p:spPr>
          <a:xfrm>
            <a:off x="8479445" y="2630576"/>
            <a:ext cx="207300" cy="171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2" name="Google Shape;1282;p99"/>
          <p:cNvCxnSpPr>
            <a:stCxn id="1279" idx="5"/>
            <a:endCxn id="1280" idx="0"/>
          </p:cNvCxnSpPr>
          <p:nvPr/>
        </p:nvCxnSpPr>
        <p:spPr>
          <a:xfrm>
            <a:off x="9186846" y="3261837"/>
            <a:ext cx="263100" cy="303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3" name="Google Shape;1283;p99"/>
          <p:cNvCxnSpPr>
            <a:stCxn id="1276" idx="5"/>
            <a:endCxn id="1275" idx="1"/>
          </p:cNvCxnSpPr>
          <p:nvPr/>
        </p:nvCxnSpPr>
        <p:spPr>
          <a:xfrm>
            <a:off x="7514329" y="3589214"/>
            <a:ext cx="435000" cy="20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4" name="Google Shape;1284;p99"/>
          <p:cNvCxnSpPr>
            <a:stCxn id="1277" idx="3"/>
            <a:endCxn id="1278" idx="7"/>
          </p:cNvCxnSpPr>
          <p:nvPr/>
        </p:nvCxnSpPr>
        <p:spPr>
          <a:xfrm flipH="1">
            <a:off x="5631871" y="5441095"/>
            <a:ext cx="212400" cy="325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5" name="Google Shape;1285;p99"/>
          <p:cNvCxnSpPr>
            <a:stCxn id="1274" idx="3"/>
            <a:endCxn id="1276" idx="0"/>
          </p:cNvCxnSpPr>
          <p:nvPr/>
        </p:nvCxnSpPr>
        <p:spPr>
          <a:xfrm flipH="1">
            <a:off x="7264338" y="2630576"/>
            <a:ext cx="714900" cy="403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6" name="Google Shape;1286;p99"/>
          <p:cNvSpPr/>
          <p:nvPr/>
        </p:nvSpPr>
        <p:spPr>
          <a:xfrm>
            <a:off x="6363625" y="391441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4</a:t>
            </a:r>
            <a:endParaRPr sz="2000"/>
          </a:p>
        </p:txBody>
      </p:sp>
      <p:cxnSp>
        <p:nvCxnSpPr>
          <p:cNvPr id="1287" name="Google Shape;1287;p99"/>
          <p:cNvCxnSpPr>
            <a:stCxn id="1286" idx="5"/>
            <a:endCxn id="1288" idx="1"/>
          </p:cNvCxnSpPr>
          <p:nvPr/>
        </p:nvCxnSpPr>
        <p:spPr>
          <a:xfrm>
            <a:off x="6967429" y="4469570"/>
            <a:ext cx="361800" cy="450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8" name="Google Shape;1288;p99"/>
          <p:cNvSpPr/>
          <p:nvPr/>
        </p:nvSpPr>
        <p:spPr>
          <a:xfrm>
            <a:off x="7225725" y="4824282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5</a:t>
            </a:r>
            <a:endParaRPr sz="2000"/>
          </a:p>
        </p:txBody>
      </p:sp>
      <p:cxnSp>
        <p:nvCxnSpPr>
          <p:cNvPr id="1289" name="Google Shape;1289;p99"/>
          <p:cNvCxnSpPr>
            <a:stCxn id="1276" idx="3"/>
            <a:endCxn id="1286" idx="0"/>
          </p:cNvCxnSpPr>
          <p:nvPr/>
        </p:nvCxnSpPr>
        <p:spPr>
          <a:xfrm flipH="1">
            <a:off x="6717421" y="3589214"/>
            <a:ext cx="296700" cy="325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0" name="Google Shape;1290;p99"/>
          <p:cNvCxnSpPr>
            <a:stCxn id="1286" idx="3"/>
            <a:endCxn id="1277" idx="0"/>
          </p:cNvCxnSpPr>
          <p:nvPr/>
        </p:nvCxnSpPr>
        <p:spPr>
          <a:xfrm flipH="1">
            <a:off x="6094321" y="4469570"/>
            <a:ext cx="372900" cy="416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00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6" name="Google Shape;1296;p100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97" name="Google Shape;1297;p100"/>
          <p:cNvSpPr txBox="1"/>
          <p:nvPr/>
        </p:nvSpPr>
        <p:spPr>
          <a:xfrm>
            <a:off x="216000" y="1256184"/>
            <a:ext cx="91947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lang="pt-BR" sz="2600"/>
              <a:t>A função max retorna o maior de 2 elementos passados por parâmetro (a ou b) e deve ser acrescida antes do método inserir</a:t>
            </a:r>
            <a:endParaRPr b="1" sz="2600"/>
          </a:p>
        </p:txBody>
      </p:sp>
      <p:sp>
        <p:nvSpPr>
          <p:cNvPr id="1298" name="Google Shape;1298;p100"/>
          <p:cNvSpPr txBox="1"/>
          <p:nvPr/>
        </p:nvSpPr>
        <p:spPr>
          <a:xfrm>
            <a:off x="191700" y="2971800"/>
            <a:ext cx="9194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latin typeface="Courier New"/>
                <a:ea typeface="Courier New"/>
                <a:cs typeface="Courier New"/>
                <a:sym typeface="Courier New"/>
              </a:rPr>
              <a:t>#define max(a,b) (((a)&gt;(b))?(a):(b))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no* inserir(no* n, int chave)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(...) //passos da inserção comum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n-&gt;altura = 1 + </a:t>
            </a: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(getAltura(n-&gt;esq), getAltura(n-&gt;dir));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return n;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01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4" name="Google Shape;1304;p101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05" name="Google Shape;1305;p101"/>
          <p:cNvSpPr txBox="1"/>
          <p:nvPr/>
        </p:nvSpPr>
        <p:spPr>
          <a:xfrm>
            <a:off x="216000" y="1256184"/>
            <a:ext cx="91947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lang="pt-BR" sz="2600"/>
              <a:t>O método getAltura, por sua vez, apenas retorna a altura de um nó parametrizado </a:t>
            </a:r>
            <a:endParaRPr b="1" sz="2600"/>
          </a:p>
        </p:txBody>
      </p:sp>
      <p:sp>
        <p:nvSpPr>
          <p:cNvPr id="1306" name="Google Shape;1306;p101"/>
          <p:cNvSpPr txBox="1"/>
          <p:nvPr/>
        </p:nvSpPr>
        <p:spPr>
          <a:xfrm>
            <a:off x="191700" y="2971800"/>
            <a:ext cx="9194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getAltura(no* n)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if(n == NULL) return 0;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else return n-&gt;altura;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no* inserir(no* n, int chave)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(...) //passos da inserção comum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n-&gt;altura = 1 + max(</a:t>
            </a: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getAltura</a:t>
            </a: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(n-&gt;esq), </a:t>
            </a: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getAltura</a:t>
            </a: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(n-&gt;dir));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return n;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102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2" name="Google Shape;1312;p102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13" name="Google Shape;1313;p102"/>
          <p:cNvSpPr txBox="1"/>
          <p:nvPr/>
        </p:nvSpPr>
        <p:spPr>
          <a:xfrm>
            <a:off x="216000" y="1256184"/>
            <a:ext cx="91947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lang="pt-BR" sz="2600"/>
              <a:t>O próximo passo agora é computarmos o grau de balanceamento de cada nó</a:t>
            </a:r>
            <a:endParaRPr sz="2600"/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Essa informação será guardada em um inteiro chamado balance</a:t>
            </a:r>
            <a:endParaRPr sz="2600"/>
          </a:p>
        </p:txBody>
      </p:sp>
      <p:sp>
        <p:nvSpPr>
          <p:cNvPr id="1314" name="Google Shape;1314;p102"/>
          <p:cNvSpPr txBox="1"/>
          <p:nvPr/>
        </p:nvSpPr>
        <p:spPr>
          <a:xfrm>
            <a:off x="191700" y="3352800"/>
            <a:ext cx="9194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no* inserir(no* n, int chave)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(...) //passos da inserção comum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n-&gt;altura = 1 + max(getAltura(n-&gt;esq), getAltura(n-&gt;dir));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balance = getAltura(n-&gt;esq) - getAltura(n-&gt;dir);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return n;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103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0" name="Google Shape;1320;p103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21" name="Google Shape;1321;p103"/>
          <p:cNvSpPr txBox="1"/>
          <p:nvPr/>
        </p:nvSpPr>
        <p:spPr>
          <a:xfrm>
            <a:off x="216000" y="1256184"/>
            <a:ext cx="91947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Você lembra que, pelos slides anteriores, se o módulo da altura do filho da esquerda subtraído da altura do filho da direita for superior a 1, temos um desbalanceamento naquele nó?</a:t>
            </a:r>
            <a:endParaRPr sz="2600"/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É hora de aplicarmos esse conceito!</a:t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1322" name="Google Shape;1322;p103"/>
          <p:cNvSpPr txBox="1"/>
          <p:nvPr/>
        </p:nvSpPr>
        <p:spPr>
          <a:xfrm>
            <a:off x="191700" y="3352800"/>
            <a:ext cx="9194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no* inserir(no* n, int chave)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(...) //passos da inserção comum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n-&gt;altura = 1 + max(getAltura(n-&gt;esq), getAltura(n-&gt;dir));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balance = getAltura(n-&gt;esq) - getAltura(n-&gt;dir);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return n;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104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8" name="Google Shape;1328;p104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29" name="Google Shape;1329;p104"/>
          <p:cNvSpPr txBox="1"/>
          <p:nvPr/>
        </p:nvSpPr>
        <p:spPr>
          <a:xfrm>
            <a:off x="216000" y="1256184"/>
            <a:ext cx="91947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pt-BR" sz="2600"/>
              <a:t>Considere as 2 árvores abaixo</a:t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Na primeira, temos que fazer uma rotação simples à direita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Na segunda, temos que fazer uma rotação simples à esquerda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Como fazer isso via código? Vamos usar o balance!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330" name="Google Shape;1330;p104"/>
          <p:cNvSpPr/>
          <p:nvPr/>
        </p:nvSpPr>
        <p:spPr>
          <a:xfrm>
            <a:off x="3608442" y="19230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1331" name="Google Shape;1331;p104"/>
          <p:cNvSpPr/>
          <p:nvPr/>
        </p:nvSpPr>
        <p:spPr>
          <a:xfrm>
            <a:off x="3578608" y="354245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7</a:t>
            </a:r>
            <a:endParaRPr sz="2000"/>
          </a:p>
        </p:txBody>
      </p:sp>
      <p:sp>
        <p:nvSpPr>
          <p:cNvPr id="1332" name="Google Shape;1332;p104"/>
          <p:cNvSpPr/>
          <p:nvPr/>
        </p:nvSpPr>
        <p:spPr>
          <a:xfrm>
            <a:off x="2643325" y="2881663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6</a:t>
            </a:r>
            <a:endParaRPr sz="2000"/>
          </a:p>
        </p:txBody>
      </p:sp>
      <p:cxnSp>
        <p:nvCxnSpPr>
          <p:cNvPr id="1333" name="Google Shape;1333;p104"/>
          <p:cNvCxnSpPr>
            <a:stCxn id="1332" idx="5"/>
            <a:endCxn id="1331" idx="1"/>
          </p:cNvCxnSpPr>
          <p:nvPr/>
        </p:nvCxnSpPr>
        <p:spPr>
          <a:xfrm>
            <a:off x="3247129" y="3436814"/>
            <a:ext cx="435000" cy="20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4" name="Google Shape;1334;p104"/>
          <p:cNvCxnSpPr>
            <a:stCxn id="1330" idx="3"/>
            <a:endCxn id="1332" idx="0"/>
          </p:cNvCxnSpPr>
          <p:nvPr/>
        </p:nvCxnSpPr>
        <p:spPr>
          <a:xfrm flipH="1">
            <a:off x="2997138" y="2478176"/>
            <a:ext cx="714900" cy="403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5" name="Google Shape;1335;p104"/>
          <p:cNvSpPr/>
          <p:nvPr/>
        </p:nvSpPr>
        <p:spPr>
          <a:xfrm>
            <a:off x="2096425" y="376201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4</a:t>
            </a:r>
            <a:endParaRPr sz="2000"/>
          </a:p>
        </p:txBody>
      </p:sp>
      <p:cxnSp>
        <p:nvCxnSpPr>
          <p:cNvPr id="1336" name="Google Shape;1336;p104"/>
          <p:cNvCxnSpPr>
            <a:stCxn id="1332" idx="3"/>
            <a:endCxn id="1335" idx="0"/>
          </p:cNvCxnSpPr>
          <p:nvPr/>
        </p:nvCxnSpPr>
        <p:spPr>
          <a:xfrm flipH="1">
            <a:off x="2450221" y="3436814"/>
            <a:ext cx="296700" cy="325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7" name="Google Shape;1337;p104"/>
          <p:cNvSpPr/>
          <p:nvPr/>
        </p:nvSpPr>
        <p:spPr>
          <a:xfrm>
            <a:off x="5970642" y="19992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11</a:t>
            </a:r>
            <a:endParaRPr sz="2000"/>
          </a:p>
        </p:txBody>
      </p:sp>
      <p:sp>
        <p:nvSpPr>
          <p:cNvPr id="1338" name="Google Shape;1338;p104"/>
          <p:cNvSpPr/>
          <p:nvPr/>
        </p:nvSpPr>
        <p:spPr>
          <a:xfrm>
            <a:off x="7597558" y="3665434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</a:t>
            </a:r>
            <a:r>
              <a:rPr lang="pt-BR" sz="2000"/>
              <a:t>7</a:t>
            </a:r>
            <a:endParaRPr sz="2000"/>
          </a:p>
        </p:txBody>
      </p:sp>
      <p:sp>
        <p:nvSpPr>
          <p:cNvPr id="1339" name="Google Shape;1339;p104"/>
          <p:cNvSpPr/>
          <p:nvPr/>
        </p:nvSpPr>
        <p:spPr>
          <a:xfrm>
            <a:off x="6890150" y="2706763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16</a:t>
            </a:r>
            <a:endParaRPr sz="2000"/>
          </a:p>
        </p:txBody>
      </p:sp>
      <p:cxnSp>
        <p:nvCxnSpPr>
          <p:cNvPr id="1340" name="Google Shape;1340;p104"/>
          <p:cNvCxnSpPr>
            <a:stCxn id="1339" idx="5"/>
            <a:endCxn id="1338" idx="1"/>
          </p:cNvCxnSpPr>
          <p:nvPr/>
        </p:nvCxnSpPr>
        <p:spPr>
          <a:xfrm>
            <a:off x="7493954" y="3261914"/>
            <a:ext cx="207300" cy="4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1" name="Google Shape;1341;p104"/>
          <p:cNvCxnSpPr>
            <a:stCxn id="1337" idx="5"/>
            <a:endCxn id="1339" idx="0"/>
          </p:cNvCxnSpPr>
          <p:nvPr/>
        </p:nvCxnSpPr>
        <p:spPr>
          <a:xfrm>
            <a:off x="6574445" y="2554376"/>
            <a:ext cx="669300" cy="152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2" name="Google Shape;1342;p104"/>
          <p:cNvSpPr/>
          <p:nvPr/>
        </p:nvSpPr>
        <p:spPr>
          <a:xfrm>
            <a:off x="6305400" y="366541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14</a:t>
            </a:r>
            <a:endParaRPr sz="2000"/>
          </a:p>
        </p:txBody>
      </p:sp>
      <p:cxnSp>
        <p:nvCxnSpPr>
          <p:cNvPr id="1343" name="Google Shape;1343;p104"/>
          <p:cNvCxnSpPr>
            <a:stCxn id="1339" idx="3"/>
            <a:endCxn id="1342" idx="0"/>
          </p:cNvCxnSpPr>
          <p:nvPr/>
        </p:nvCxnSpPr>
        <p:spPr>
          <a:xfrm flipH="1">
            <a:off x="6659246" y="3261914"/>
            <a:ext cx="334500" cy="403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105"/>
          <p:cNvSpPr txBox="1"/>
          <p:nvPr>
            <p:ph type="title"/>
          </p:nvPr>
        </p:nvSpPr>
        <p:spPr>
          <a:xfrm>
            <a:off x="216000" y="476675"/>
            <a:ext cx="95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1859B"/>
                </a:solidFill>
              </a:rPr>
              <a:t>Implementando uma Árvore Binária</a:t>
            </a:r>
            <a:endParaRPr b="1" i="0" sz="32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9" name="Google Shape;1349;p105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50" name="Google Shape;1350;p105"/>
          <p:cNvSpPr txBox="1"/>
          <p:nvPr/>
        </p:nvSpPr>
        <p:spPr>
          <a:xfrm>
            <a:off x="216000" y="1027584"/>
            <a:ext cx="91947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pt-BR" sz="2600">
                <a:solidFill>
                  <a:schemeClr val="dk1"/>
                </a:solidFill>
              </a:rPr>
              <a:t>Observe que: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</a:pPr>
            <a:r>
              <a:rPr lang="pt-BR" sz="2600">
                <a:solidFill>
                  <a:schemeClr val="dk1"/>
                </a:solidFill>
              </a:rPr>
              <a:t>Na primeira árvore, balance(10) = getAltura(6) - getAltura(NULL) = 2 - 0 = 2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</a:pPr>
            <a:r>
              <a:rPr lang="pt-BR" sz="2600">
                <a:solidFill>
                  <a:schemeClr val="dk1"/>
                </a:solidFill>
              </a:rPr>
              <a:t>Na segunda</a:t>
            </a:r>
            <a:r>
              <a:rPr lang="pt-BR" sz="2600">
                <a:solidFill>
                  <a:schemeClr val="dk1"/>
                </a:solidFill>
              </a:rPr>
              <a:t> árvore</a:t>
            </a:r>
            <a:r>
              <a:rPr lang="pt-BR" sz="2600">
                <a:solidFill>
                  <a:schemeClr val="dk1"/>
                </a:solidFill>
              </a:rPr>
              <a:t>, temos </a:t>
            </a:r>
            <a:r>
              <a:rPr lang="pt-BR" sz="2600">
                <a:solidFill>
                  <a:schemeClr val="dk1"/>
                </a:solidFill>
              </a:rPr>
              <a:t>balance(11) = getAltura(NULL) - getAltura(16) = 0 - 2 = -2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351" name="Google Shape;1351;p105"/>
          <p:cNvSpPr/>
          <p:nvPr/>
        </p:nvSpPr>
        <p:spPr>
          <a:xfrm>
            <a:off x="3608442" y="19230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10</a:t>
            </a:r>
            <a:endParaRPr sz="2000"/>
          </a:p>
        </p:txBody>
      </p:sp>
      <p:sp>
        <p:nvSpPr>
          <p:cNvPr id="1352" name="Google Shape;1352;p105"/>
          <p:cNvSpPr/>
          <p:nvPr/>
        </p:nvSpPr>
        <p:spPr>
          <a:xfrm>
            <a:off x="3578608" y="354245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7</a:t>
            </a:r>
            <a:endParaRPr sz="2000"/>
          </a:p>
        </p:txBody>
      </p:sp>
      <p:sp>
        <p:nvSpPr>
          <p:cNvPr id="1353" name="Google Shape;1353;p105"/>
          <p:cNvSpPr/>
          <p:nvPr/>
        </p:nvSpPr>
        <p:spPr>
          <a:xfrm>
            <a:off x="2643325" y="2881663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6</a:t>
            </a:r>
            <a:endParaRPr sz="2000"/>
          </a:p>
        </p:txBody>
      </p:sp>
      <p:cxnSp>
        <p:nvCxnSpPr>
          <p:cNvPr id="1354" name="Google Shape;1354;p105"/>
          <p:cNvCxnSpPr>
            <a:stCxn id="1353" idx="5"/>
            <a:endCxn id="1352" idx="1"/>
          </p:cNvCxnSpPr>
          <p:nvPr/>
        </p:nvCxnSpPr>
        <p:spPr>
          <a:xfrm>
            <a:off x="3247129" y="3436814"/>
            <a:ext cx="435000" cy="20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5" name="Google Shape;1355;p105"/>
          <p:cNvCxnSpPr>
            <a:stCxn id="1351" idx="3"/>
            <a:endCxn id="1353" idx="0"/>
          </p:cNvCxnSpPr>
          <p:nvPr/>
        </p:nvCxnSpPr>
        <p:spPr>
          <a:xfrm flipH="1">
            <a:off x="2997138" y="2478176"/>
            <a:ext cx="714900" cy="403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6" name="Google Shape;1356;p105"/>
          <p:cNvSpPr/>
          <p:nvPr/>
        </p:nvSpPr>
        <p:spPr>
          <a:xfrm>
            <a:off x="2096425" y="376201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4</a:t>
            </a:r>
            <a:endParaRPr sz="2000"/>
          </a:p>
        </p:txBody>
      </p:sp>
      <p:cxnSp>
        <p:nvCxnSpPr>
          <p:cNvPr id="1357" name="Google Shape;1357;p105"/>
          <p:cNvCxnSpPr>
            <a:stCxn id="1353" idx="3"/>
            <a:endCxn id="1356" idx="0"/>
          </p:cNvCxnSpPr>
          <p:nvPr/>
        </p:nvCxnSpPr>
        <p:spPr>
          <a:xfrm flipH="1">
            <a:off x="2450221" y="3436814"/>
            <a:ext cx="296700" cy="325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8" name="Google Shape;1358;p105"/>
          <p:cNvSpPr/>
          <p:nvPr/>
        </p:nvSpPr>
        <p:spPr>
          <a:xfrm>
            <a:off x="5970642" y="1999225"/>
            <a:ext cx="707400" cy="65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11</a:t>
            </a:r>
            <a:endParaRPr sz="2000"/>
          </a:p>
        </p:txBody>
      </p:sp>
      <p:sp>
        <p:nvSpPr>
          <p:cNvPr id="1359" name="Google Shape;1359;p105"/>
          <p:cNvSpPr/>
          <p:nvPr/>
        </p:nvSpPr>
        <p:spPr>
          <a:xfrm>
            <a:off x="7597558" y="3665434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17</a:t>
            </a:r>
            <a:endParaRPr sz="2000"/>
          </a:p>
        </p:txBody>
      </p:sp>
      <p:sp>
        <p:nvSpPr>
          <p:cNvPr id="1360" name="Google Shape;1360;p105"/>
          <p:cNvSpPr/>
          <p:nvPr/>
        </p:nvSpPr>
        <p:spPr>
          <a:xfrm>
            <a:off x="6890150" y="2706763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16</a:t>
            </a:r>
            <a:endParaRPr sz="2000"/>
          </a:p>
        </p:txBody>
      </p:sp>
      <p:cxnSp>
        <p:nvCxnSpPr>
          <p:cNvPr id="1361" name="Google Shape;1361;p105"/>
          <p:cNvCxnSpPr>
            <a:stCxn id="1360" idx="5"/>
            <a:endCxn id="1359" idx="1"/>
          </p:cNvCxnSpPr>
          <p:nvPr/>
        </p:nvCxnSpPr>
        <p:spPr>
          <a:xfrm>
            <a:off x="7493954" y="3261914"/>
            <a:ext cx="207300" cy="49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2" name="Google Shape;1362;p105"/>
          <p:cNvCxnSpPr>
            <a:stCxn id="1358" idx="5"/>
            <a:endCxn id="1360" idx="0"/>
          </p:cNvCxnSpPr>
          <p:nvPr/>
        </p:nvCxnSpPr>
        <p:spPr>
          <a:xfrm>
            <a:off x="6574445" y="2554376"/>
            <a:ext cx="669300" cy="152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3" name="Google Shape;1363;p105"/>
          <p:cNvSpPr/>
          <p:nvPr/>
        </p:nvSpPr>
        <p:spPr>
          <a:xfrm>
            <a:off x="6305400" y="3665419"/>
            <a:ext cx="707400" cy="65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14</a:t>
            </a:r>
            <a:endParaRPr sz="2000"/>
          </a:p>
        </p:txBody>
      </p:sp>
      <p:cxnSp>
        <p:nvCxnSpPr>
          <p:cNvPr id="1364" name="Google Shape;1364;p105"/>
          <p:cNvCxnSpPr>
            <a:stCxn id="1360" idx="3"/>
            <a:endCxn id="1363" idx="0"/>
          </p:cNvCxnSpPr>
          <p:nvPr/>
        </p:nvCxnSpPr>
        <p:spPr>
          <a:xfrm flipH="1">
            <a:off x="6659246" y="3261914"/>
            <a:ext cx="334500" cy="403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